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4"/>
  </p:notesMasterIdLst>
  <p:handoutMasterIdLst>
    <p:handoutMasterId r:id="rId85"/>
  </p:handoutMasterIdLst>
  <p:sldIdLst>
    <p:sldId id="975" r:id="rId2"/>
    <p:sldId id="869" r:id="rId3"/>
    <p:sldId id="981" r:id="rId4"/>
    <p:sldId id="1306" r:id="rId5"/>
    <p:sldId id="1093" r:id="rId6"/>
    <p:sldId id="1343" r:id="rId7"/>
    <p:sldId id="1344" r:id="rId8"/>
    <p:sldId id="1342" r:id="rId9"/>
    <p:sldId id="1187" r:id="rId10"/>
    <p:sldId id="1188" r:id="rId11"/>
    <p:sldId id="1189" r:id="rId12"/>
    <p:sldId id="1190" r:id="rId13"/>
    <p:sldId id="1191" r:id="rId14"/>
    <p:sldId id="1192" r:id="rId15"/>
    <p:sldId id="1193" r:id="rId16"/>
    <p:sldId id="1194" r:id="rId17"/>
    <p:sldId id="1195" r:id="rId18"/>
    <p:sldId id="1308" r:id="rId19"/>
    <p:sldId id="1309" r:id="rId20"/>
    <p:sldId id="1310" r:id="rId21"/>
    <p:sldId id="1311" r:id="rId22"/>
    <p:sldId id="1312" r:id="rId23"/>
    <p:sldId id="1313" r:id="rId24"/>
    <p:sldId id="1314" r:id="rId25"/>
    <p:sldId id="1315" r:id="rId26"/>
    <p:sldId id="1316" r:id="rId27"/>
    <p:sldId id="1317" r:id="rId28"/>
    <p:sldId id="1318" r:id="rId29"/>
    <p:sldId id="1319" r:id="rId30"/>
    <p:sldId id="1320" r:id="rId31"/>
    <p:sldId id="1321" r:id="rId32"/>
    <p:sldId id="1322" r:id="rId33"/>
    <p:sldId id="1323" r:id="rId34"/>
    <p:sldId id="1324" r:id="rId35"/>
    <p:sldId id="1325" r:id="rId36"/>
    <p:sldId id="1326" r:id="rId37"/>
    <p:sldId id="1345" r:id="rId38"/>
    <p:sldId id="1346" r:id="rId39"/>
    <p:sldId id="1347" r:id="rId40"/>
    <p:sldId id="1348" r:id="rId41"/>
    <p:sldId id="1349" r:id="rId42"/>
    <p:sldId id="1350" r:id="rId43"/>
    <p:sldId id="1351" r:id="rId44"/>
    <p:sldId id="1352" r:id="rId45"/>
    <p:sldId id="1327" r:id="rId46"/>
    <p:sldId id="1328" r:id="rId47"/>
    <p:sldId id="1329" r:id="rId48"/>
    <p:sldId id="1330" r:id="rId49"/>
    <p:sldId id="1331" r:id="rId50"/>
    <p:sldId id="1332" r:id="rId51"/>
    <p:sldId id="1333" r:id="rId52"/>
    <p:sldId id="1334" r:id="rId53"/>
    <p:sldId id="1335" r:id="rId54"/>
    <p:sldId id="1336" r:id="rId55"/>
    <p:sldId id="1337" r:id="rId56"/>
    <p:sldId id="1338" r:id="rId57"/>
    <p:sldId id="1339" r:id="rId58"/>
    <p:sldId id="1340" r:id="rId59"/>
    <p:sldId id="1341" r:id="rId60"/>
    <p:sldId id="1283" r:id="rId61"/>
    <p:sldId id="1284" r:id="rId62"/>
    <p:sldId id="1285" r:id="rId63"/>
    <p:sldId id="1286" r:id="rId64"/>
    <p:sldId id="1287" r:id="rId65"/>
    <p:sldId id="1288" r:id="rId66"/>
    <p:sldId id="1289" r:id="rId67"/>
    <p:sldId id="1290" r:id="rId68"/>
    <p:sldId id="1291" r:id="rId69"/>
    <p:sldId id="1292" r:id="rId70"/>
    <p:sldId id="1293" r:id="rId71"/>
    <p:sldId id="1295" r:id="rId72"/>
    <p:sldId id="1296" r:id="rId73"/>
    <p:sldId id="1297" r:id="rId74"/>
    <p:sldId id="1298" r:id="rId75"/>
    <p:sldId id="1299" r:id="rId76"/>
    <p:sldId id="1301" r:id="rId77"/>
    <p:sldId id="1302" r:id="rId78"/>
    <p:sldId id="1303" r:id="rId79"/>
    <p:sldId id="1305" r:id="rId80"/>
    <p:sldId id="1226" r:id="rId81"/>
    <p:sldId id="1227" r:id="rId82"/>
    <p:sldId id="876" r:id="rId83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84"/>
    <a:srgbClr val="133984"/>
    <a:srgbClr val="12357C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2" autoAdjust="0"/>
    <p:restoredTop sz="97168" autoAdjust="0"/>
  </p:normalViewPr>
  <p:slideViewPr>
    <p:cSldViewPr snapToObjects="1">
      <p:cViewPr varScale="1">
        <p:scale>
          <a:sx n="111" d="100"/>
          <a:sy n="111" d="100"/>
        </p:scale>
        <p:origin x="1524" y="114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Final Score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F6-4217-96A1-62A6B66D4330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F6-4217-96A1-62A6B66D433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F6-4217-96A1-62A6B66D43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F6-4217-96A1-62A6B66D4330}"/>
              </c:ext>
            </c:extLst>
          </c:dPt>
          <c:dLbls>
            <c:dLbl>
              <c:idx val="0"/>
              <c:layout>
                <c:manualLayout>
                  <c:x val="-0.14562958902289128"/>
                  <c:y val="0.113000528135202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EF6-4217-96A1-62A6B66D4330}"/>
                </c:ext>
              </c:extLst>
            </c:dLbl>
            <c:dLbl>
              <c:idx val="1"/>
              <c:layout>
                <c:manualLayout>
                  <c:x val="0.13161616665005482"/>
                  <c:y val="-0.21272877856731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EF6-4217-96A1-62A6B66D4330}"/>
                </c:ext>
              </c:extLst>
            </c:dLbl>
            <c:dLbl>
              <c:idx val="2"/>
              <c:layout>
                <c:manualLayout>
                  <c:x val="0.11396923485830095"/>
                  <c:y val="0.161293211062031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EF6-4217-96A1-62A6B66D43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Final Exam</c:v>
                </c:pt>
                <c:pt idx="1">
                  <c:v>Assignments</c:v>
                </c:pt>
                <c:pt idx="2">
                  <c:v>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F6-4217-96A1-62A6B66D433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5.2482414698162727E-2"/>
          <c:y val="0.92295194415131099"/>
          <c:w val="0.9"/>
          <c:h val="7.7047964278855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1515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19311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4209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60239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26148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29868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15851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04406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18202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9454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B3625F4F-82C2-4943-A2BD-6CEEA8D278FA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4648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64183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09739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08594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40133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2386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59455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88943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24126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09729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8347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A3EB3C50-045A-41D5-97DB-8A50EB36F55F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1536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59236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11018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17979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71380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35597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43756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49985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75719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00792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40342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250618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98464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37172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596923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663145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98220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659579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143234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92398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658316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78095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16494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92826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684788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904426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685354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036983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193212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631436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712533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911939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90814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54FF7-A014-4584-A8C6-D26F28E0FDF6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5447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83537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05708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571743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886464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663246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700001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563064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160945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817892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459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F9F286-51D7-48AC-A72E-14CB204020AE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649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34FB0C-02F9-4F0D-A895-312B5AC2BCC0}" type="slidenum">
              <a:rPr lang="zh-CN" altLang="en-US"/>
              <a:pPr/>
              <a:t>80</a:t>
            </a:fld>
            <a:endParaRPr lang="en-US" altLang="zh-CN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1137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00447-6D1A-4DF5-B6ED-A24B6DF59C39}" type="slidenum">
              <a:rPr lang="zh-CN" altLang="en-US"/>
              <a:pPr/>
              <a:t>81</a:t>
            </a:fld>
            <a:endParaRPr lang="en-US" altLang="zh-CN"/>
          </a:p>
        </p:txBody>
      </p:sp>
      <p:sp>
        <p:nvSpPr>
          <p:cNvPr id="69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6356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5901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042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277813"/>
            <a:ext cx="7772400" cy="58531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4B9370B-C170-4BF2-98CA-D7A56B1226E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89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7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pche@bjt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pple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etmechanic.com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1</a:t>
            </a:r>
            <a:r>
              <a:rPr lang="en-US" altLang="zh-CN" sz="1800" b="1" baseline="30000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st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</a:t>
            </a:r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Fall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2022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Xiaoping CHE (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  <a:hlinkClick r:id="rId3"/>
              </a:rPr>
              <a:t>xpche@bjtu.edu.cn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)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Associate Professor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02719" y="152400"/>
            <a:ext cx="7078662" cy="8001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Unit Tests vs Integration Tests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57200" y="1447800"/>
            <a:ext cx="8382000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Unit tests</a:t>
            </a:r>
            <a:r>
              <a:rPr lang="en-US" altLang="zh-CN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– </a:t>
            </a:r>
            <a:r>
              <a:rPr lang="en-US" altLang="zh-CN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the pieces of code- the modules (functions, subroutines, etc.)</a:t>
            </a:r>
          </a:p>
          <a:p>
            <a:endParaRPr lang="en-US" altLang="zh-CN" b="1" dirty="0" smtClean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b="1" dirty="0" smtClean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Integration </a:t>
            </a:r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tests</a:t>
            </a:r>
            <a:r>
              <a:rPr lang="en-US" altLang="zh-CN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– Test the program or combinations of modules.</a:t>
            </a:r>
          </a:p>
          <a:p>
            <a:endParaRPr lang="en-US" altLang="zh-CN" b="1" dirty="0">
              <a:solidFill>
                <a:schemeClr val="folHlink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Both of these need to be done, but two different strategies are used typically:</a:t>
            </a:r>
          </a:p>
          <a:p>
            <a:pPr lvl="1"/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Bottom-up Testing</a:t>
            </a:r>
          </a:p>
          <a:p>
            <a:pPr lvl="1"/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Top-down testing</a:t>
            </a:r>
          </a:p>
          <a:p>
            <a:pPr lvl="1"/>
            <a:endParaRPr lang="en-US" altLang="zh-CN" b="1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Note:</a:t>
            </a:r>
            <a:r>
              <a:rPr lang="en-US" altLang="zh-CN" sz="2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Mixed strategies can be used, but it is best to consider these separately.</a:t>
            </a:r>
          </a:p>
        </p:txBody>
      </p:sp>
    </p:spTree>
    <p:extLst>
      <p:ext uri="{BB962C8B-B14F-4D97-AF65-F5344CB8AC3E}">
        <p14:creationId xmlns:p14="http://schemas.microsoft.com/office/powerpoint/2010/main" val="383794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772400" cy="685800"/>
          </a:xfrm>
        </p:spPr>
        <p:txBody>
          <a:bodyPr/>
          <a:lstStyle/>
          <a:p>
            <a:r>
              <a:rPr lang="en-US" altLang="zh-CN" b="1" dirty="0">
                <a:latin typeface="Cambria" panose="02040503050406030204" pitchFamily="18" charset="0"/>
              </a:rPr>
              <a:t>Bottom-up Testing vs Top-down Testing</a:t>
            </a:r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381000" y="1447800"/>
            <a:ext cx="8610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u="sng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Bottom-up testing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the units as they are completed.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Debug the units.</a:t>
            </a:r>
          </a:p>
          <a:p>
            <a:pPr lvl="1">
              <a:lnSpc>
                <a:spcPct val="130000"/>
              </a:lnSpc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Integrate</a:t>
            </a:r>
            <a:r>
              <a:rPr lang="en-US" altLang="zh-CN" sz="24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some of the units and test the integration.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Debug the integrated units.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Continue until ....???</a:t>
            </a:r>
          </a:p>
          <a:p>
            <a:pPr>
              <a:lnSpc>
                <a:spcPct val="130000"/>
              </a:lnSpc>
            </a:pPr>
            <a:endParaRPr lang="en-US" altLang="zh-CN" sz="20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Note: to test the integrated units, </a:t>
            </a:r>
            <a:r>
              <a:rPr lang="en-US" altLang="zh-CN" sz="24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driver code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(which later may be thrown away) must be written.</a:t>
            </a:r>
          </a:p>
        </p:txBody>
      </p:sp>
      <p:sp>
        <p:nvSpPr>
          <p:cNvPr id="151557" name="AutoShape 5"/>
          <p:cNvSpPr>
            <a:spLocks noChangeArrowheads="1"/>
          </p:cNvSpPr>
          <p:nvPr/>
        </p:nvSpPr>
        <p:spPr bwMode="auto">
          <a:xfrm>
            <a:off x="3640632" y="1429109"/>
            <a:ext cx="360362" cy="576262"/>
          </a:xfrm>
          <a:prstGeom prst="upArrow">
            <a:avLst>
              <a:gd name="adj1" fmla="val 50000"/>
              <a:gd name="adj2" fmla="val 39978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60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707" y="125388"/>
            <a:ext cx="7150100" cy="6858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Bottom-up Integration</a:t>
            </a:r>
          </a:p>
        </p:txBody>
      </p:sp>
      <p:grpSp>
        <p:nvGrpSpPr>
          <p:cNvPr id="278562" name="Group 34"/>
          <p:cNvGrpSpPr>
            <a:grpSpLocks/>
          </p:cNvGrpSpPr>
          <p:nvPr/>
        </p:nvGrpSpPr>
        <p:grpSpPr bwMode="auto">
          <a:xfrm>
            <a:off x="533400" y="1371600"/>
            <a:ext cx="7813675" cy="4851136"/>
            <a:chOff x="317" y="663"/>
            <a:chExt cx="5148" cy="3465"/>
          </a:xfrm>
        </p:grpSpPr>
        <p:sp>
          <p:nvSpPr>
            <p:cNvPr id="278531" name="desk1"/>
            <p:cNvSpPr>
              <a:spLocks noEditPoints="1" noChangeArrowheads="1"/>
            </p:cNvSpPr>
            <p:nvPr/>
          </p:nvSpPr>
          <p:spPr bwMode="auto">
            <a:xfrm>
              <a:off x="1995" y="663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78532" name="desk1"/>
            <p:cNvSpPr>
              <a:spLocks noEditPoints="1" noChangeArrowheads="1"/>
            </p:cNvSpPr>
            <p:nvPr/>
          </p:nvSpPr>
          <p:spPr bwMode="auto">
            <a:xfrm>
              <a:off x="1270" y="127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78533" name="desk1"/>
            <p:cNvSpPr>
              <a:spLocks noEditPoints="1" noChangeArrowheads="1"/>
            </p:cNvSpPr>
            <p:nvPr/>
          </p:nvSpPr>
          <p:spPr bwMode="auto">
            <a:xfrm>
              <a:off x="3470" y="186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78534" name="desk1"/>
            <p:cNvSpPr>
              <a:spLocks noEditPoints="1" noChangeArrowheads="1"/>
            </p:cNvSpPr>
            <p:nvPr/>
          </p:nvSpPr>
          <p:spPr bwMode="auto">
            <a:xfrm>
              <a:off x="1769" y="1842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78535" name="desk1"/>
            <p:cNvSpPr>
              <a:spLocks noEditPoints="1" noChangeArrowheads="1"/>
            </p:cNvSpPr>
            <p:nvPr/>
          </p:nvSpPr>
          <p:spPr bwMode="auto">
            <a:xfrm>
              <a:off x="771" y="1820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78536" name="desk1"/>
            <p:cNvSpPr>
              <a:spLocks noEditPoints="1" noChangeArrowheads="1"/>
            </p:cNvSpPr>
            <p:nvPr/>
          </p:nvSpPr>
          <p:spPr bwMode="auto">
            <a:xfrm>
              <a:off x="3447" y="127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78537" name="desk1"/>
            <p:cNvSpPr>
              <a:spLocks noEditPoints="1" noChangeArrowheads="1"/>
            </p:cNvSpPr>
            <p:nvPr/>
          </p:nvSpPr>
          <p:spPr bwMode="auto">
            <a:xfrm>
              <a:off x="2358" y="1253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78538" name="Line 10"/>
            <p:cNvSpPr>
              <a:spLocks noChangeShapeType="1"/>
            </p:cNvSpPr>
            <p:nvPr/>
          </p:nvSpPr>
          <p:spPr bwMode="auto">
            <a:xfrm>
              <a:off x="2313" y="981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39" name="Line 11"/>
            <p:cNvSpPr>
              <a:spLocks noChangeShapeType="1"/>
            </p:cNvSpPr>
            <p:nvPr/>
          </p:nvSpPr>
          <p:spPr bwMode="auto">
            <a:xfrm>
              <a:off x="1678" y="1094"/>
              <a:ext cx="2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0" name="Line 12"/>
            <p:cNvSpPr>
              <a:spLocks noChangeShapeType="1"/>
            </p:cNvSpPr>
            <p:nvPr/>
          </p:nvSpPr>
          <p:spPr bwMode="auto">
            <a:xfrm>
              <a:off x="1678" y="109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1" name="Line 13"/>
            <p:cNvSpPr>
              <a:spLocks noChangeShapeType="1"/>
            </p:cNvSpPr>
            <p:nvPr/>
          </p:nvSpPr>
          <p:spPr bwMode="auto">
            <a:xfrm>
              <a:off x="2653" y="109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2" name="Line 14"/>
            <p:cNvSpPr>
              <a:spLocks noChangeShapeType="1"/>
            </p:cNvSpPr>
            <p:nvPr/>
          </p:nvSpPr>
          <p:spPr bwMode="auto">
            <a:xfrm>
              <a:off x="3696" y="109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3" name="Line 15"/>
            <p:cNvSpPr>
              <a:spLocks noChangeShapeType="1"/>
            </p:cNvSpPr>
            <p:nvPr/>
          </p:nvSpPr>
          <p:spPr bwMode="auto">
            <a:xfrm>
              <a:off x="3742" y="1570"/>
              <a:ext cx="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4" name="Line 16"/>
            <p:cNvSpPr>
              <a:spLocks noChangeShapeType="1"/>
            </p:cNvSpPr>
            <p:nvPr/>
          </p:nvSpPr>
          <p:spPr bwMode="auto">
            <a:xfrm>
              <a:off x="1565" y="1571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5" name="Line 17"/>
            <p:cNvSpPr>
              <a:spLocks noChangeShapeType="1"/>
            </p:cNvSpPr>
            <p:nvPr/>
          </p:nvSpPr>
          <p:spPr bwMode="auto">
            <a:xfrm>
              <a:off x="1066" y="1684"/>
              <a:ext cx="9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6" name="Line 18"/>
            <p:cNvSpPr>
              <a:spLocks noChangeShapeType="1"/>
            </p:cNvSpPr>
            <p:nvPr/>
          </p:nvSpPr>
          <p:spPr bwMode="auto">
            <a:xfrm>
              <a:off x="1088" y="168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7" name="Line 19"/>
            <p:cNvSpPr>
              <a:spLocks noChangeShapeType="1"/>
            </p:cNvSpPr>
            <p:nvPr/>
          </p:nvSpPr>
          <p:spPr bwMode="auto">
            <a:xfrm>
              <a:off x="2064" y="168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8" name="Oval 20"/>
            <p:cNvSpPr>
              <a:spLocks noChangeArrowheads="1"/>
            </p:cNvSpPr>
            <p:nvPr/>
          </p:nvSpPr>
          <p:spPr bwMode="auto">
            <a:xfrm>
              <a:off x="997" y="2354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E</a:t>
              </a:r>
            </a:p>
          </p:txBody>
        </p:sp>
        <p:sp>
          <p:nvSpPr>
            <p:cNvPr id="278549" name="Oval 21"/>
            <p:cNvSpPr>
              <a:spLocks noChangeArrowheads="1"/>
            </p:cNvSpPr>
            <p:nvPr/>
          </p:nvSpPr>
          <p:spPr bwMode="auto">
            <a:xfrm>
              <a:off x="997" y="2966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F</a:t>
              </a:r>
            </a:p>
          </p:txBody>
        </p:sp>
        <p:sp>
          <p:nvSpPr>
            <p:cNvPr id="278550" name="Oval 22"/>
            <p:cNvSpPr>
              <a:spLocks noChangeArrowheads="1"/>
            </p:cNvSpPr>
            <p:nvPr/>
          </p:nvSpPr>
          <p:spPr bwMode="auto">
            <a:xfrm>
              <a:off x="997" y="3602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G</a:t>
              </a:r>
            </a:p>
          </p:txBody>
        </p:sp>
        <p:sp>
          <p:nvSpPr>
            <p:cNvPr id="278551" name="Oval 23"/>
            <p:cNvSpPr>
              <a:spLocks noChangeArrowheads="1"/>
            </p:cNvSpPr>
            <p:nvPr/>
          </p:nvSpPr>
          <p:spPr bwMode="auto">
            <a:xfrm>
              <a:off x="2290" y="2325"/>
              <a:ext cx="589" cy="495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2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B,E,F</a:t>
              </a:r>
            </a:p>
          </p:txBody>
        </p:sp>
        <p:sp>
          <p:nvSpPr>
            <p:cNvPr id="278552" name="Oval 24"/>
            <p:cNvSpPr>
              <a:spLocks noChangeArrowheads="1"/>
            </p:cNvSpPr>
            <p:nvPr/>
          </p:nvSpPr>
          <p:spPr bwMode="auto">
            <a:xfrm>
              <a:off x="2289" y="2944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C</a:t>
              </a:r>
            </a:p>
          </p:txBody>
        </p:sp>
        <p:sp>
          <p:nvSpPr>
            <p:cNvPr id="278553" name="Oval 25"/>
            <p:cNvSpPr>
              <a:spLocks noChangeArrowheads="1"/>
            </p:cNvSpPr>
            <p:nvPr/>
          </p:nvSpPr>
          <p:spPr bwMode="auto">
            <a:xfrm>
              <a:off x="2335" y="3580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D,G</a:t>
              </a:r>
            </a:p>
          </p:txBody>
        </p:sp>
        <p:sp>
          <p:nvSpPr>
            <p:cNvPr id="278554" name="Oval 26"/>
            <p:cNvSpPr>
              <a:spLocks noChangeArrowheads="1"/>
            </p:cNvSpPr>
            <p:nvPr/>
          </p:nvSpPr>
          <p:spPr bwMode="auto">
            <a:xfrm>
              <a:off x="3653" y="2799"/>
              <a:ext cx="769" cy="680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2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A,B,C,D,E,F,G</a:t>
              </a:r>
            </a:p>
          </p:txBody>
        </p:sp>
        <p:sp>
          <p:nvSpPr>
            <p:cNvPr id="278555" name="Line 27"/>
            <p:cNvSpPr>
              <a:spLocks noChangeShapeType="1"/>
            </p:cNvSpPr>
            <p:nvPr/>
          </p:nvSpPr>
          <p:spPr bwMode="auto">
            <a:xfrm>
              <a:off x="317" y="2251"/>
              <a:ext cx="51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6" name="Line 28"/>
            <p:cNvSpPr>
              <a:spLocks noChangeShapeType="1"/>
            </p:cNvSpPr>
            <p:nvPr/>
          </p:nvSpPr>
          <p:spPr bwMode="auto">
            <a:xfrm>
              <a:off x="1519" y="2591"/>
              <a:ext cx="77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7" name="Line 29"/>
            <p:cNvSpPr>
              <a:spLocks noChangeShapeType="1"/>
            </p:cNvSpPr>
            <p:nvPr/>
          </p:nvSpPr>
          <p:spPr bwMode="auto">
            <a:xfrm flipV="1">
              <a:off x="1519" y="2659"/>
              <a:ext cx="771" cy="52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8" name="Line 30"/>
            <p:cNvSpPr>
              <a:spLocks noChangeShapeType="1"/>
            </p:cNvSpPr>
            <p:nvPr/>
          </p:nvSpPr>
          <p:spPr bwMode="auto">
            <a:xfrm>
              <a:off x="1542" y="3884"/>
              <a:ext cx="77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9" name="Line 31"/>
            <p:cNvSpPr>
              <a:spLocks noChangeShapeType="1"/>
            </p:cNvSpPr>
            <p:nvPr/>
          </p:nvSpPr>
          <p:spPr bwMode="auto">
            <a:xfrm>
              <a:off x="2880" y="2591"/>
              <a:ext cx="771" cy="47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60" name="Line 32"/>
            <p:cNvSpPr>
              <a:spLocks noChangeShapeType="1"/>
            </p:cNvSpPr>
            <p:nvPr/>
          </p:nvSpPr>
          <p:spPr bwMode="auto">
            <a:xfrm flipV="1">
              <a:off x="2835" y="3113"/>
              <a:ext cx="793" cy="9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61" name="Line 33"/>
            <p:cNvSpPr>
              <a:spLocks noChangeShapeType="1"/>
            </p:cNvSpPr>
            <p:nvPr/>
          </p:nvSpPr>
          <p:spPr bwMode="auto">
            <a:xfrm flipV="1">
              <a:off x="2857" y="3181"/>
              <a:ext cx="794" cy="65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41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0" y="4284"/>
            <a:ext cx="4164013" cy="717550"/>
          </a:xfrm>
        </p:spPr>
        <p:txBody>
          <a:bodyPr/>
          <a:lstStyle/>
          <a:p>
            <a:r>
              <a:rPr lang="en-US" altLang="zh-CN" sz="4000" b="1" dirty="0">
                <a:latin typeface="Cambria" panose="02040503050406030204" pitchFamily="18" charset="0"/>
              </a:rPr>
              <a:t>Pros &amp; cons</a:t>
            </a:r>
          </a:p>
        </p:txBody>
      </p:sp>
      <p:sp>
        <p:nvSpPr>
          <p:cNvPr id="279555" name="Text Box 3"/>
          <p:cNvSpPr txBox="1">
            <a:spLocks noChangeArrowheads="1"/>
          </p:cNvSpPr>
          <p:nvPr/>
        </p:nvSpPr>
        <p:spPr bwMode="auto">
          <a:xfrm>
            <a:off x="457200" y="1066800"/>
            <a:ext cx="861060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Advantage: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Popular approach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 useful when many of low-level components are general-purpose utility routines that are invoked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often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by others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Integrated test by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component driver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data and test case are created easily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Disadvantage: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Top-level components are usually the most important but the last to be tested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Sometimes faults in the top levels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reflect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faults in design, obviously, these problems should be corrected ASAP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It is difficult to test a system from bottom up when much of the system’s processing depends on timing</a:t>
            </a:r>
          </a:p>
        </p:txBody>
      </p:sp>
    </p:spTree>
    <p:extLst>
      <p:ext uri="{BB962C8B-B14F-4D97-AF65-F5344CB8AC3E}">
        <p14:creationId xmlns:p14="http://schemas.microsoft.com/office/powerpoint/2010/main" val="118987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96970"/>
            <a:ext cx="7164387" cy="374650"/>
          </a:xfrm>
        </p:spPr>
        <p:txBody>
          <a:bodyPr/>
          <a:lstStyle/>
          <a:p>
            <a:r>
              <a:rPr lang="en-US" altLang="zh-CN" b="1" dirty="0">
                <a:latin typeface="Cambria" panose="02040503050406030204" pitchFamily="18" charset="0"/>
              </a:rPr>
              <a:t>Bottom-up </a:t>
            </a:r>
            <a:r>
              <a:rPr lang="en-US" altLang="zh-CN" b="1" dirty="0" smtClean="0">
                <a:latin typeface="Cambria" panose="02040503050406030204" pitchFamily="18" charset="0"/>
              </a:rPr>
              <a:t>Testing </a:t>
            </a:r>
            <a:r>
              <a:rPr lang="en-US" altLang="zh-CN" b="1" dirty="0">
                <a:latin typeface="Cambria" panose="02040503050406030204" pitchFamily="18" charset="0"/>
              </a:rPr>
              <a:t>vs Top-down </a:t>
            </a:r>
            <a:r>
              <a:rPr lang="en-US" altLang="zh-CN" b="1" dirty="0" smtClean="0">
                <a:latin typeface="Cambria" panose="02040503050406030204" pitchFamily="18" charset="0"/>
              </a:rPr>
              <a:t>Testing</a:t>
            </a:r>
            <a:endParaRPr lang="en-US" altLang="zh-CN" b="1" dirty="0">
              <a:latin typeface="Cambria" panose="02040503050406030204" pitchFamily="18" charset="0"/>
            </a:endParaRP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381000" y="1371600"/>
            <a:ext cx="8229600" cy="457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i="1" u="sng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Top-down Testing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Write a top function first, such as the main function.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Write 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stubs</a:t>
            </a:r>
            <a:r>
              <a:rPr lang="en-US" altLang="zh-CN" sz="2000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 handle calls to other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functions.</a:t>
            </a:r>
          </a:p>
          <a:p>
            <a:pPr lvl="1">
              <a:lnSpc>
                <a:spcPct val="130000"/>
              </a:lnSpc>
            </a:pP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</a:t>
            </a:r>
            <a:r>
              <a:rPr lang="en-US" altLang="zh-CN" sz="20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 code that sets variables that must be returned to the calling function and may only just print something such as “In Module A”.</a:t>
            </a:r>
          </a:p>
          <a:p>
            <a:pPr lvl="1">
              <a:lnSpc>
                <a:spcPct val="130000"/>
              </a:lnSpc>
            </a:pPr>
            <a:endParaRPr lang="en-US" altLang="zh-CN" sz="2000" dirty="0" smtClean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and debug the top function.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Replace the stub with actual code.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and debug the stub with its calling function(s).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Repeat until ... ???</a:t>
            </a:r>
          </a:p>
        </p:txBody>
      </p:sp>
    </p:spTree>
    <p:extLst>
      <p:ext uri="{BB962C8B-B14F-4D97-AF65-F5344CB8AC3E}">
        <p14:creationId xmlns:p14="http://schemas.microsoft.com/office/powerpoint/2010/main" val="23269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715419" y="120651"/>
            <a:ext cx="5976937" cy="71755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Top-down integration</a:t>
            </a:r>
          </a:p>
        </p:txBody>
      </p:sp>
      <p:grpSp>
        <p:nvGrpSpPr>
          <p:cNvPr id="282650" name="Group 26"/>
          <p:cNvGrpSpPr>
            <a:grpSpLocks/>
          </p:cNvGrpSpPr>
          <p:nvPr/>
        </p:nvGrpSpPr>
        <p:grpSpPr bwMode="auto">
          <a:xfrm>
            <a:off x="611188" y="1736725"/>
            <a:ext cx="8172450" cy="4203701"/>
            <a:chOff x="340" y="935"/>
            <a:chExt cx="5148" cy="2648"/>
          </a:xfrm>
        </p:grpSpPr>
        <p:sp>
          <p:nvSpPr>
            <p:cNvPr id="282627" name="desk1"/>
            <p:cNvSpPr>
              <a:spLocks noEditPoints="1" noChangeArrowheads="1"/>
            </p:cNvSpPr>
            <p:nvPr/>
          </p:nvSpPr>
          <p:spPr bwMode="auto">
            <a:xfrm>
              <a:off x="2109" y="93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82628" name="desk1"/>
            <p:cNvSpPr>
              <a:spLocks noEditPoints="1" noChangeArrowheads="1"/>
            </p:cNvSpPr>
            <p:nvPr/>
          </p:nvSpPr>
          <p:spPr bwMode="auto">
            <a:xfrm>
              <a:off x="1384" y="1547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82629" name="desk1"/>
            <p:cNvSpPr>
              <a:spLocks noEditPoints="1" noChangeArrowheads="1"/>
            </p:cNvSpPr>
            <p:nvPr/>
          </p:nvSpPr>
          <p:spPr bwMode="auto">
            <a:xfrm>
              <a:off x="3584" y="2137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82630" name="desk1"/>
            <p:cNvSpPr>
              <a:spLocks noEditPoints="1" noChangeArrowheads="1"/>
            </p:cNvSpPr>
            <p:nvPr/>
          </p:nvSpPr>
          <p:spPr bwMode="auto">
            <a:xfrm>
              <a:off x="1883" y="2114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82631" name="desk1"/>
            <p:cNvSpPr>
              <a:spLocks noEditPoints="1" noChangeArrowheads="1"/>
            </p:cNvSpPr>
            <p:nvPr/>
          </p:nvSpPr>
          <p:spPr bwMode="auto">
            <a:xfrm>
              <a:off x="885" y="2092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82632" name="desk1"/>
            <p:cNvSpPr>
              <a:spLocks noEditPoints="1" noChangeArrowheads="1"/>
            </p:cNvSpPr>
            <p:nvPr/>
          </p:nvSpPr>
          <p:spPr bwMode="auto">
            <a:xfrm>
              <a:off x="3561" y="1547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82633" name="desk1"/>
            <p:cNvSpPr>
              <a:spLocks noEditPoints="1" noChangeArrowheads="1"/>
            </p:cNvSpPr>
            <p:nvPr/>
          </p:nvSpPr>
          <p:spPr bwMode="auto">
            <a:xfrm>
              <a:off x="2472" y="152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82634" name="Line 10"/>
            <p:cNvSpPr>
              <a:spLocks noChangeShapeType="1"/>
            </p:cNvSpPr>
            <p:nvPr/>
          </p:nvSpPr>
          <p:spPr bwMode="auto">
            <a:xfrm>
              <a:off x="2427" y="1253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5" name="Line 11"/>
            <p:cNvSpPr>
              <a:spLocks noChangeShapeType="1"/>
            </p:cNvSpPr>
            <p:nvPr/>
          </p:nvSpPr>
          <p:spPr bwMode="auto">
            <a:xfrm>
              <a:off x="1792" y="1366"/>
              <a:ext cx="2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6" name="Line 12"/>
            <p:cNvSpPr>
              <a:spLocks noChangeShapeType="1"/>
            </p:cNvSpPr>
            <p:nvPr/>
          </p:nvSpPr>
          <p:spPr bwMode="auto">
            <a:xfrm>
              <a:off x="1792" y="136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7" name="Line 13"/>
            <p:cNvSpPr>
              <a:spLocks noChangeShapeType="1"/>
            </p:cNvSpPr>
            <p:nvPr/>
          </p:nvSpPr>
          <p:spPr bwMode="auto">
            <a:xfrm>
              <a:off x="2767" y="136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8" name="Line 14"/>
            <p:cNvSpPr>
              <a:spLocks noChangeShapeType="1"/>
            </p:cNvSpPr>
            <p:nvPr/>
          </p:nvSpPr>
          <p:spPr bwMode="auto">
            <a:xfrm>
              <a:off x="3810" y="136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9" name="Line 15"/>
            <p:cNvSpPr>
              <a:spLocks noChangeShapeType="1"/>
            </p:cNvSpPr>
            <p:nvPr/>
          </p:nvSpPr>
          <p:spPr bwMode="auto">
            <a:xfrm>
              <a:off x="3856" y="1842"/>
              <a:ext cx="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0" name="Line 16"/>
            <p:cNvSpPr>
              <a:spLocks noChangeShapeType="1"/>
            </p:cNvSpPr>
            <p:nvPr/>
          </p:nvSpPr>
          <p:spPr bwMode="auto">
            <a:xfrm>
              <a:off x="1679" y="1843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1" name="Line 17"/>
            <p:cNvSpPr>
              <a:spLocks noChangeShapeType="1"/>
            </p:cNvSpPr>
            <p:nvPr/>
          </p:nvSpPr>
          <p:spPr bwMode="auto">
            <a:xfrm>
              <a:off x="1180" y="1956"/>
              <a:ext cx="9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2" name="Line 18"/>
            <p:cNvSpPr>
              <a:spLocks noChangeShapeType="1"/>
            </p:cNvSpPr>
            <p:nvPr/>
          </p:nvSpPr>
          <p:spPr bwMode="auto">
            <a:xfrm>
              <a:off x="1202" y="195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3" name="Line 19"/>
            <p:cNvSpPr>
              <a:spLocks noChangeShapeType="1"/>
            </p:cNvSpPr>
            <p:nvPr/>
          </p:nvSpPr>
          <p:spPr bwMode="auto">
            <a:xfrm>
              <a:off x="2178" y="195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4" name="Oval 20"/>
            <p:cNvSpPr>
              <a:spLocks noChangeArrowheads="1"/>
            </p:cNvSpPr>
            <p:nvPr/>
          </p:nvSpPr>
          <p:spPr bwMode="auto">
            <a:xfrm>
              <a:off x="884" y="2970"/>
              <a:ext cx="528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</a:t>
              </a:r>
            </a:p>
          </p:txBody>
        </p:sp>
        <p:sp>
          <p:nvSpPr>
            <p:cNvPr id="282645" name="Oval 21"/>
            <p:cNvSpPr>
              <a:spLocks noChangeArrowheads="1"/>
            </p:cNvSpPr>
            <p:nvPr/>
          </p:nvSpPr>
          <p:spPr bwMode="auto">
            <a:xfrm>
              <a:off x="2358" y="2993"/>
              <a:ext cx="769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A,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B,C,D</a:t>
              </a:r>
            </a:p>
          </p:txBody>
        </p:sp>
        <p:sp>
          <p:nvSpPr>
            <p:cNvPr id="282646" name="Oval 22"/>
            <p:cNvSpPr>
              <a:spLocks noChangeArrowheads="1"/>
            </p:cNvSpPr>
            <p:nvPr/>
          </p:nvSpPr>
          <p:spPr bwMode="auto">
            <a:xfrm>
              <a:off x="3923" y="2901"/>
              <a:ext cx="768" cy="68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A,B,C,D,E,F,G</a:t>
              </a:r>
            </a:p>
          </p:txBody>
        </p:sp>
        <p:sp>
          <p:nvSpPr>
            <p:cNvPr id="282647" name="Line 23"/>
            <p:cNvSpPr>
              <a:spLocks noChangeShapeType="1"/>
            </p:cNvSpPr>
            <p:nvPr/>
          </p:nvSpPr>
          <p:spPr bwMode="auto">
            <a:xfrm>
              <a:off x="340" y="2636"/>
              <a:ext cx="51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8" name="Line 24"/>
            <p:cNvSpPr>
              <a:spLocks noChangeShapeType="1"/>
            </p:cNvSpPr>
            <p:nvPr/>
          </p:nvSpPr>
          <p:spPr bwMode="auto">
            <a:xfrm>
              <a:off x="1496" y="3226"/>
              <a:ext cx="77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9" name="Line 25"/>
            <p:cNvSpPr>
              <a:spLocks noChangeShapeType="1"/>
            </p:cNvSpPr>
            <p:nvPr/>
          </p:nvSpPr>
          <p:spPr bwMode="auto">
            <a:xfrm flipV="1">
              <a:off x="3197" y="3249"/>
              <a:ext cx="702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8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0"/>
            <a:ext cx="3346450" cy="823913"/>
          </a:xfrm>
        </p:spPr>
        <p:txBody>
          <a:bodyPr/>
          <a:lstStyle/>
          <a:p>
            <a:r>
              <a:rPr lang="en-US" altLang="zh-CN" sz="4000" b="1" dirty="0">
                <a:latin typeface="Cambria" panose="02040503050406030204" pitchFamily="18" charset="0"/>
              </a:rPr>
              <a:t>Pros &amp;</a:t>
            </a:r>
            <a:r>
              <a:rPr lang="en-US" altLang="zh-CN" sz="2000" b="1" dirty="0">
                <a:latin typeface="Cambria" panose="02040503050406030204" pitchFamily="18" charset="0"/>
              </a:rPr>
              <a:t> </a:t>
            </a:r>
            <a:r>
              <a:rPr lang="en-US" altLang="zh-CN" sz="4000" b="1" dirty="0">
                <a:latin typeface="Cambria" panose="02040503050406030204" pitchFamily="18" charset="0"/>
              </a:rPr>
              <a:t>cons</a:t>
            </a:r>
          </a:p>
        </p:txBody>
      </p:sp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381000" y="1371600"/>
            <a:ext cx="8458200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Advantage: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 most important components can be tested early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Apply to top-down design and code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Driver programs are not needed in top-down testing</a:t>
            </a: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Logic and structure is clear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000" b="1" dirty="0" smtClean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Disadvantage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very large number of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stubs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(a special-purpose program to simulate the activity of the missing component) may be required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Testing each level’s component individually introduces another difficulty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3407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73038"/>
            <a:ext cx="7345362" cy="711200"/>
          </a:xfrm>
        </p:spPr>
        <p:txBody>
          <a:bodyPr/>
          <a:lstStyle/>
          <a:p>
            <a:r>
              <a:rPr lang="en-US" altLang="zh-CN" b="1" dirty="0">
                <a:latin typeface="Cambria" panose="02040503050406030204" pitchFamily="18" charset="0"/>
              </a:rPr>
              <a:t>Modified Top-down integration</a:t>
            </a:r>
          </a:p>
        </p:txBody>
      </p:sp>
      <p:grpSp>
        <p:nvGrpSpPr>
          <p:cNvPr id="284696" name="Group 24"/>
          <p:cNvGrpSpPr>
            <a:grpSpLocks/>
          </p:cNvGrpSpPr>
          <p:nvPr/>
        </p:nvGrpSpPr>
        <p:grpSpPr bwMode="auto">
          <a:xfrm>
            <a:off x="76200" y="2438400"/>
            <a:ext cx="7772400" cy="4098925"/>
            <a:chOff x="340" y="1020"/>
            <a:chExt cx="4896" cy="2582"/>
          </a:xfrm>
        </p:grpSpPr>
        <p:sp>
          <p:nvSpPr>
            <p:cNvPr id="284675" name="Oval 3"/>
            <p:cNvSpPr>
              <a:spLocks noChangeArrowheads="1"/>
            </p:cNvSpPr>
            <p:nvPr/>
          </p:nvSpPr>
          <p:spPr bwMode="auto">
            <a:xfrm>
              <a:off x="1315" y="1020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B</a:t>
              </a:r>
            </a:p>
          </p:txBody>
        </p:sp>
        <p:sp>
          <p:nvSpPr>
            <p:cNvPr id="284676" name="Oval 4"/>
            <p:cNvSpPr>
              <a:spLocks noChangeArrowheads="1"/>
            </p:cNvSpPr>
            <p:nvPr/>
          </p:nvSpPr>
          <p:spPr bwMode="auto">
            <a:xfrm>
              <a:off x="1292" y="2018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C</a:t>
              </a:r>
            </a:p>
          </p:txBody>
        </p:sp>
        <p:sp>
          <p:nvSpPr>
            <p:cNvPr id="284677" name="Oval 5"/>
            <p:cNvSpPr>
              <a:spLocks noChangeArrowheads="1"/>
            </p:cNvSpPr>
            <p:nvPr/>
          </p:nvSpPr>
          <p:spPr bwMode="auto">
            <a:xfrm>
              <a:off x="1360" y="3084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D</a:t>
              </a:r>
            </a:p>
          </p:txBody>
        </p:sp>
        <p:sp>
          <p:nvSpPr>
            <p:cNvPr id="284678" name="Oval 6"/>
            <p:cNvSpPr>
              <a:spLocks noChangeArrowheads="1"/>
            </p:cNvSpPr>
            <p:nvPr/>
          </p:nvSpPr>
          <p:spPr bwMode="auto">
            <a:xfrm>
              <a:off x="3175" y="1133"/>
              <a:ext cx="590" cy="491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84679" name="Oval 7"/>
            <p:cNvSpPr>
              <a:spLocks noChangeArrowheads="1"/>
            </p:cNvSpPr>
            <p:nvPr/>
          </p:nvSpPr>
          <p:spPr bwMode="auto">
            <a:xfrm>
              <a:off x="3266" y="2041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F</a:t>
              </a:r>
            </a:p>
          </p:txBody>
        </p:sp>
        <p:sp>
          <p:nvSpPr>
            <p:cNvPr id="284680" name="Oval 8"/>
            <p:cNvSpPr>
              <a:spLocks noChangeArrowheads="1"/>
            </p:cNvSpPr>
            <p:nvPr/>
          </p:nvSpPr>
          <p:spPr bwMode="auto">
            <a:xfrm>
              <a:off x="3288" y="3016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G</a:t>
              </a:r>
            </a:p>
          </p:txBody>
        </p:sp>
        <p:sp>
          <p:nvSpPr>
            <p:cNvPr id="284681" name="Oval 9"/>
            <p:cNvSpPr>
              <a:spLocks noChangeArrowheads="1"/>
            </p:cNvSpPr>
            <p:nvPr/>
          </p:nvSpPr>
          <p:spPr bwMode="auto">
            <a:xfrm>
              <a:off x="4468" y="1972"/>
              <a:ext cx="768" cy="68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A,B,C,D,E,F,G</a:t>
              </a:r>
            </a:p>
          </p:txBody>
        </p:sp>
        <p:sp>
          <p:nvSpPr>
            <p:cNvPr id="284682" name="Line 10"/>
            <p:cNvSpPr>
              <a:spLocks noChangeShapeType="1"/>
            </p:cNvSpPr>
            <p:nvPr/>
          </p:nvSpPr>
          <p:spPr bwMode="auto">
            <a:xfrm flipV="1">
              <a:off x="2744" y="1570"/>
              <a:ext cx="544" cy="52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3" name="Line 11"/>
            <p:cNvSpPr>
              <a:spLocks noChangeShapeType="1"/>
            </p:cNvSpPr>
            <p:nvPr/>
          </p:nvSpPr>
          <p:spPr bwMode="auto">
            <a:xfrm>
              <a:off x="862" y="2273"/>
              <a:ext cx="43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4" name="Line 12"/>
            <p:cNvSpPr>
              <a:spLocks noChangeShapeType="1"/>
            </p:cNvSpPr>
            <p:nvPr/>
          </p:nvSpPr>
          <p:spPr bwMode="auto">
            <a:xfrm>
              <a:off x="3674" y="1579"/>
              <a:ext cx="839" cy="51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5" name="Line 13"/>
            <p:cNvSpPr>
              <a:spLocks noChangeShapeType="1"/>
            </p:cNvSpPr>
            <p:nvPr/>
          </p:nvSpPr>
          <p:spPr bwMode="auto">
            <a:xfrm>
              <a:off x="3810" y="2295"/>
              <a:ext cx="635" cy="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6" name="Line 14"/>
            <p:cNvSpPr>
              <a:spLocks noChangeShapeType="1"/>
            </p:cNvSpPr>
            <p:nvPr/>
          </p:nvSpPr>
          <p:spPr bwMode="auto">
            <a:xfrm flipV="1">
              <a:off x="3810" y="2500"/>
              <a:ext cx="703" cy="70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7" name="Oval 15"/>
            <p:cNvSpPr>
              <a:spLocks noChangeArrowheads="1"/>
            </p:cNvSpPr>
            <p:nvPr/>
          </p:nvSpPr>
          <p:spPr bwMode="auto">
            <a:xfrm>
              <a:off x="340" y="2041"/>
              <a:ext cx="528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</a:t>
              </a:r>
            </a:p>
          </p:txBody>
        </p:sp>
        <p:sp>
          <p:nvSpPr>
            <p:cNvPr id="284688" name="Oval 16"/>
            <p:cNvSpPr>
              <a:spLocks noChangeArrowheads="1"/>
            </p:cNvSpPr>
            <p:nvPr/>
          </p:nvSpPr>
          <p:spPr bwMode="auto">
            <a:xfrm>
              <a:off x="2133" y="2041"/>
              <a:ext cx="837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A,B.C,D</a:t>
              </a:r>
            </a:p>
          </p:txBody>
        </p:sp>
        <p:sp>
          <p:nvSpPr>
            <p:cNvPr id="284689" name="Line 17"/>
            <p:cNvSpPr>
              <a:spLocks noChangeShapeType="1"/>
            </p:cNvSpPr>
            <p:nvPr/>
          </p:nvSpPr>
          <p:spPr bwMode="auto">
            <a:xfrm>
              <a:off x="1837" y="2273"/>
              <a:ext cx="29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0" name="Line 18"/>
            <p:cNvSpPr>
              <a:spLocks noChangeShapeType="1"/>
            </p:cNvSpPr>
            <p:nvPr/>
          </p:nvSpPr>
          <p:spPr bwMode="auto">
            <a:xfrm>
              <a:off x="2971" y="2296"/>
              <a:ext cx="29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1" name="Line 19"/>
            <p:cNvSpPr>
              <a:spLocks noChangeShapeType="1"/>
            </p:cNvSpPr>
            <p:nvPr/>
          </p:nvSpPr>
          <p:spPr bwMode="auto">
            <a:xfrm flipV="1">
              <a:off x="635" y="1298"/>
              <a:ext cx="703" cy="70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2" name="Line 20"/>
            <p:cNvSpPr>
              <a:spLocks noChangeShapeType="1"/>
            </p:cNvSpPr>
            <p:nvPr/>
          </p:nvSpPr>
          <p:spPr bwMode="auto">
            <a:xfrm flipV="1">
              <a:off x="1814" y="2500"/>
              <a:ext cx="454" cy="70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3" name="Line 21"/>
            <p:cNvSpPr>
              <a:spLocks noChangeShapeType="1"/>
            </p:cNvSpPr>
            <p:nvPr/>
          </p:nvSpPr>
          <p:spPr bwMode="auto">
            <a:xfrm>
              <a:off x="1814" y="1412"/>
              <a:ext cx="544" cy="635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4" name="Line 22"/>
            <p:cNvSpPr>
              <a:spLocks noChangeShapeType="1"/>
            </p:cNvSpPr>
            <p:nvPr/>
          </p:nvSpPr>
          <p:spPr bwMode="auto">
            <a:xfrm>
              <a:off x="725" y="2546"/>
              <a:ext cx="658" cy="65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5" name="Line 23"/>
            <p:cNvSpPr>
              <a:spLocks noChangeShapeType="1"/>
            </p:cNvSpPr>
            <p:nvPr/>
          </p:nvSpPr>
          <p:spPr bwMode="auto">
            <a:xfrm>
              <a:off x="2744" y="2546"/>
              <a:ext cx="567" cy="589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37188" y="893762"/>
            <a:ext cx="3630613" cy="1620838"/>
            <a:chOff x="-6450013" y="444499"/>
            <a:chExt cx="5189538" cy="2360613"/>
          </a:xfrm>
        </p:grpSpPr>
        <p:sp>
          <p:nvSpPr>
            <p:cNvPr id="29" name="desk1"/>
            <p:cNvSpPr>
              <a:spLocks noEditPoints="1" noChangeArrowheads="1"/>
            </p:cNvSpPr>
            <p:nvPr/>
          </p:nvSpPr>
          <p:spPr bwMode="auto">
            <a:xfrm>
              <a:off x="-4506912" y="444499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0" name="desk1"/>
            <p:cNvSpPr>
              <a:spLocks noEditPoints="1" noChangeArrowheads="1"/>
            </p:cNvSpPr>
            <p:nvPr/>
          </p:nvSpPr>
          <p:spPr bwMode="auto">
            <a:xfrm>
              <a:off x="-5657850" y="1416049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31" name="desk1"/>
            <p:cNvSpPr>
              <a:spLocks noEditPoints="1" noChangeArrowheads="1"/>
            </p:cNvSpPr>
            <p:nvPr/>
          </p:nvSpPr>
          <p:spPr bwMode="auto">
            <a:xfrm>
              <a:off x="-2165350" y="2352674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32" name="desk1"/>
            <p:cNvSpPr>
              <a:spLocks noEditPoints="1" noChangeArrowheads="1"/>
            </p:cNvSpPr>
            <p:nvPr/>
          </p:nvSpPr>
          <p:spPr bwMode="auto">
            <a:xfrm>
              <a:off x="-4865687" y="2316162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33" name="desk1"/>
            <p:cNvSpPr>
              <a:spLocks noEditPoints="1" noChangeArrowheads="1"/>
            </p:cNvSpPr>
            <p:nvPr/>
          </p:nvSpPr>
          <p:spPr bwMode="auto">
            <a:xfrm>
              <a:off x="-6450013" y="2281237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34" name="desk1"/>
            <p:cNvSpPr>
              <a:spLocks noEditPoints="1" noChangeArrowheads="1"/>
            </p:cNvSpPr>
            <p:nvPr/>
          </p:nvSpPr>
          <p:spPr bwMode="auto">
            <a:xfrm>
              <a:off x="-2201862" y="1416049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35" name="desk1"/>
            <p:cNvSpPr>
              <a:spLocks noEditPoints="1" noChangeArrowheads="1"/>
            </p:cNvSpPr>
            <p:nvPr/>
          </p:nvSpPr>
          <p:spPr bwMode="auto">
            <a:xfrm>
              <a:off x="-3930650" y="1381124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36" name="Line 10"/>
            <p:cNvSpPr>
              <a:spLocks noChangeShapeType="1"/>
            </p:cNvSpPr>
            <p:nvPr/>
          </p:nvSpPr>
          <p:spPr bwMode="auto">
            <a:xfrm>
              <a:off x="-4002087" y="949324"/>
              <a:ext cx="0" cy="1793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37" name="Line 11"/>
            <p:cNvSpPr>
              <a:spLocks noChangeShapeType="1"/>
            </p:cNvSpPr>
            <p:nvPr/>
          </p:nvSpPr>
          <p:spPr bwMode="auto">
            <a:xfrm>
              <a:off x="-5010150" y="1128712"/>
              <a:ext cx="32035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38" name="Line 12"/>
            <p:cNvSpPr>
              <a:spLocks noChangeShapeType="1"/>
            </p:cNvSpPr>
            <p:nvPr/>
          </p:nvSpPr>
          <p:spPr bwMode="auto">
            <a:xfrm>
              <a:off x="-5010150" y="1128712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39" name="Line 13"/>
            <p:cNvSpPr>
              <a:spLocks noChangeShapeType="1"/>
            </p:cNvSpPr>
            <p:nvPr/>
          </p:nvSpPr>
          <p:spPr bwMode="auto">
            <a:xfrm>
              <a:off x="-3462337" y="1128712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-1806575" y="1128712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>
              <a:off x="-1733550" y="1884362"/>
              <a:ext cx="0" cy="4683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>
              <a:off x="-5189537" y="1885949"/>
              <a:ext cx="0" cy="1793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>
              <a:off x="-5981700" y="2065337"/>
              <a:ext cx="15843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>
              <a:off x="-5946775" y="2065337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>
              <a:off x="-4397375" y="2065337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07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19200"/>
            <a:ext cx="4155649" cy="525780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2628900"/>
            <a:ext cx="37338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SzPct val="80000"/>
              <a:buNone/>
            </a:pPr>
            <a:r>
              <a:rPr lang="en-US" altLang="zh-CN" sz="2400" b="1" dirty="0" smtClean="0">
                <a:latin typeface="Cambria" panose="02040503050406030204" pitchFamily="18" charset="0"/>
              </a:rPr>
              <a:t>Functional Behavior and Codes</a:t>
            </a:r>
          </a:p>
          <a:p>
            <a:pPr marL="0" indent="0">
              <a:lnSpc>
                <a:spcPct val="80000"/>
              </a:lnSpc>
              <a:buSzPct val="80000"/>
              <a:buNone/>
            </a:pPr>
            <a:endParaRPr lang="en-US" altLang="zh-CN" sz="2400" b="1" dirty="0">
              <a:latin typeface="Cambria" panose="02040503050406030204" pitchFamily="18" charset="0"/>
            </a:endParaRPr>
          </a:p>
          <a:p>
            <a:pPr marL="0" indent="0">
              <a:lnSpc>
                <a:spcPct val="80000"/>
              </a:lnSpc>
              <a:buSzPct val="80000"/>
              <a:buNone/>
            </a:pPr>
            <a:r>
              <a:rPr lang="en-US" altLang="zh-CN" sz="2400" b="1" dirty="0" smtClean="0">
                <a:latin typeface="Cambria" panose="02040503050406030204" pitchFamily="18" charset="0"/>
              </a:rPr>
              <a:t>Spec: The bird can fly…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2590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ctr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400" dirty="0" smtClean="0">
                <a:latin typeface="Cambria" panose="02040503050406030204" pitchFamily="18" charset="0"/>
              </a:rPr>
              <a:t>Topics in Testing Software</a:t>
            </a:r>
          </a:p>
          <a:p>
            <a:r>
              <a:rPr lang="en-US" altLang="zh-CN" sz="4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Usability</a:t>
            </a:r>
            <a:endParaRPr lang="en-US" altLang="zh-CN" sz="4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4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" y="1091485"/>
            <a:ext cx="8940800" cy="5029200"/>
          </a:xfrm>
          <a:prstGeom prst="rect">
            <a:avLst/>
          </a:prstGeom>
        </p:spPr>
      </p:pic>
      <p:sp>
        <p:nvSpPr>
          <p:cNvPr id="717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Rules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pic>
        <p:nvPicPr>
          <p:cNvPr id="717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87998"/>
            <a:ext cx="1698402" cy="169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676400"/>
            <a:ext cx="1628775" cy="1628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87998"/>
            <a:ext cx="1828800" cy="182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34867"/>
            <a:ext cx="180975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Software Usability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23622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300" dirty="0" smtClean="0">
                <a:latin typeface="Cambria" panose="02040503050406030204" pitchFamily="18" charset="0"/>
              </a:rPr>
              <a:t>Eventually a person will interact with a software system.</a:t>
            </a:r>
          </a:p>
          <a:p>
            <a:pPr>
              <a:lnSpc>
                <a:spcPct val="90000"/>
              </a:lnSpc>
            </a:pPr>
            <a:r>
              <a:rPr lang="en-US" altLang="zh-CN" sz="23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usability</a:t>
            </a: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300" dirty="0" smtClean="0">
                <a:latin typeface="Cambria" panose="02040503050406030204" pitchFamily="18" charset="0"/>
              </a:rPr>
              <a:t>is how: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appropriate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functional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effective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300" dirty="0" smtClean="0">
                <a:latin typeface="Cambria" panose="02040503050406030204" pitchFamily="18" charset="0"/>
              </a:rPr>
              <a:t>that interaction is.</a:t>
            </a:r>
          </a:p>
          <a:p>
            <a:pPr>
              <a:lnSpc>
                <a:spcPct val="90000"/>
              </a:lnSpc>
            </a:pPr>
            <a:r>
              <a:rPr lang="en-US" altLang="zh-CN" sz="23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Ergonomics</a:t>
            </a:r>
            <a:r>
              <a:rPr lang="en-US" altLang="zh-CN" sz="2300" dirty="0" smtClean="0">
                <a:latin typeface="Cambria" panose="02040503050406030204" pitchFamily="18" charset="0"/>
              </a:rPr>
              <a:t> is the science of designing everyday things so that they are easy and functional to use.</a:t>
            </a:r>
            <a:endParaRPr lang="en-US" altLang="zh-CN" sz="23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4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Follows standards and guidelines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Intuitive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Consistent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Flexible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Comfortable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Correct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Useful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3010369"/>
            <a:ext cx="2619375" cy="24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2" y="2359269"/>
            <a:ext cx="1600200" cy="2886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822" y="2403231"/>
            <a:ext cx="1511310" cy="27783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4195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iOS1-2007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12763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iOS2-2008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165" y="2403231"/>
            <a:ext cx="1508257" cy="277836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79579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iOS3-2009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248" y="2420816"/>
            <a:ext cx="1417774" cy="268659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77421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iOS4-2010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822" y="2420816"/>
            <a:ext cx="1432378" cy="26865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56472" y="533405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iOS5-2011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7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4195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iOS6-2012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12763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iOS7-2013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79579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iOS8-2014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77421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iOS9-2015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79532" y="533405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iOS10-2016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0" y="2362200"/>
            <a:ext cx="1526576" cy="26908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419" y="2368061"/>
            <a:ext cx="1513981" cy="26849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0" y="2371803"/>
            <a:ext cx="1491766" cy="26790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772" y="2373922"/>
            <a:ext cx="1537606" cy="269081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366" y="2362200"/>
            <a:ext cx="1513833" cy="26982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6703" y="2373922"/>
            <a:ext cx="1531855" cy="26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2463" y="563880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iOS11-2017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9332" y="565046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iOS12-2018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45732" y="565046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iOS13-2019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9" y="2933700"/>
            <a:ext cx="1472601" cy="25908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38255" y="56504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iOS20?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667000"/>
            <a:ext cx="1369962" cy="2895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751361"/>
            <a:ext cx="1339824" cy="2811239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128" y="304800"/>
            <a:ext cx="672162" cy="5257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963" y="2926511"/>
            <a:ext cx="1225150" cy="2590800"/>
          </a:xfrm>
          <a:prstGeom prst="rect">
            <a:avLst/>
          </a:prstGeom>
        </p:spPr>
      </p:pic>
      <p:pic>
        <p:nvPicPr>
          <p:cNvPr id="2050" name="Picture 2" descr="Configurer l'itinérance - Apple iPhone X - iOS 14 - Device Guid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61957"/>
            <a:ext cx="1384912" cy="300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5395823" y="565046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 smtClean="0">
                <a:latin typeface="Cambria" panose="02040503050406030204" pitchFamily="18" charset="0"/>
              </a:rPr>
              <a:t>iOS14</a:t>
            </a:r>
            <a:r>
              <a:rPr lang="en-US" altLang="zh-CN" sz="1800" dirty="0" smtClean="0">
                <a:latin typeface="Cambria" panose="02040503050406030204" pitchFamily="18" charset="0"/>
              </a:rPr>
              <a:t>-2020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26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20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Follows UI </a:t>
            </a:r>
            <a:br>
              <a:rPr lang="en-US" altLang="zh-CN" sz="3200" dirty="0" smtClean="0">
                <a:latin typeface="Cambria" panose="02040503050406030204" pitchFamily="18" charset="0"/>
              </a:rPr>
            </a:br>
            <a:r>
              <a:rPr lang="en-US" altLang="zh-CN" sz="3200" dirty="0" smtClean="0">
                <a:latin typeface="Cambria" panose="02040503050406030204" pitchFamily="18" charset="0"/>
              </a:rPr>
              <a:t>standards and guidelines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860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Macintosh Human Interface Guidelines</a:t>
            </a:r>
          </a:p>
          <a:p>
            <a:pPr lvl="1">
              <a:lnSpc>
                <a:spcPct val="90000"/>
              </a:lnSpc>
            </a:pPr>
            <a:r>
              <a:rPr lang="en-US" altLang="zh-CN" sz="1400" dirty="0" smtClean="0">
                <a:latin typeface="Cambria" panose="02040503050406030204" pitchFamily="18" charset="0"/>
              </a:rPr>
              <a:t>http://developer.apple.com/documentation/UserExperience/Conceptual/OSXHIGuidelines/XHIGIntro/chapter_1_section_1.html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Microsoft Windows User Experience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 smtClean="0">
                <a:latin typeface="Cambria" panose="02040503050406030204" pitchFamily="18" charset="0"/>
              </a:rPr>
              <a:t>http://msdn2.microsoft.com/en-us/library/aa511258.aspx</a:t>
            </a:r>
            <a:endParaRPr lang="en-US" altLang="zh-CN" sz="20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These guides detail how software that runs on each platform should </a:t>
            </a:r>
            <a:r>
              <a:rPr lang="en-US" altLang="zh-CN" sz="24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look</a:t>
            </a:r>
            <a:r>
              <a:rPr lang="en-US" altLang="zh-CN" sz="2400" i="1" dirty="0" smtClean="0">
                <a:latin typeface="Cambria" panose="02040503050406030204" pitchFamily="18" charset="0"/>
              </a:rPr>
              <a:t> and </a:t>
            </a:r>
            <a:r>
              <a:rPr lang="en-US" altLang="zh-CN" sz="24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feel</a:t>
            </a:r>
            <a:r>
              <a:rPr lang="en-US" altLang="zh-CN" sz="2400" dirty="0" smtClean="0">
                <a:latin typeface="Cambria" panose="02040503050406030204" pitchFamily="18" charset="0"/>
              </a:rPr>
              <a:t> to the user.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When should a check box be used instead of a button?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When is it proper to use information, warning, or critical messages?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33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Follows UI standards and guidelines (cont’d)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362200"/>
            <a:ext cx="800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 standards guidelines for a platform should be treated as an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addendum</a:t>
            </a:r>
            <a:r>
              <a:rPr lang="en-US" altLang="zh-CN" sz="2400" dirty="0" smtClean="0">
                <a:latin typeface="Cambria" panose="02040503050406030204" pitchFamily="18" charset="0"/>
              </a:rPr>
              <a:t> to the product specification.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Test cases should be created based on the standards guidelines in addition to the test case created from the product’s specification.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the development platform does not have a standard, the design team must create usability standards for the software itself.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Intuitive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clean</a:t>
            </a:r>
            <a:r>
              <a:rPr lang="en-US" altLang="zh-CN" dirty="0" smtClean="0">
                <a:latin typeface="Cambria" panose="02040503050406030204" pitchFamily="18" charset="0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unobtrusive</a:t>
            </a:r>
            <a:r>
              <a:rPr lang="en-US" altLang="zh-CN" dirty="0" smtClean="0">
                <a:latin typeface="Cambria" panose="02040503050406030204" pitchFamily="18" charset="0"/>
              </a:rPr>
              <a:t>, not busy?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responses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obvious</a:t>
            </a:r>
            <a:r>
              <a:rPr lang="en-US" altLang="zh-CN" dirty="0" smtClean="0">
                <a:latin typeface="Cambria" panose="02040503050406030204" pitchFamily="18" charset="0"/>
              </a:rPr>
              <a:t> and there when you expect them?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organized</a:t>
            </a:r>
            <a:r>
              <a:rPr lang="en-US" altLang="zh-CN" dirty="0" smtClean="0">
                <a:latin typeface="Cambria" panose="02040503050406030204" pitchFamily="18" charset="0"/>
              </a:rPr>
              <a:t> and laid out well?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 inputs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acknowledged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 the menus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go too deep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there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excessive functionality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there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information overload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the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help system </a:t>
            </a:r>
            <a:r>
              <a:rPr lang="en-US" altLang="zh-CN" dirty="0" smtClean="0">
                <a:latin typeface="Cambria" panose="02040503050406030204" pitchFamily="18" charset="0"/>
              </a:rPr>
              <a:t>really help the user?</a:t>
            </a:r>
          </a:p>
          <a:p>
            <a:pPr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Non-intuitive UIs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31136"/>
            <a:ext cx="4798199" cy="2439762"/>
          </a:xfrm>
          <a:prstGeom prst="rect">
            <a:avLst/>
          </a:prstGeom>
        </p:spPr>
      </p:pic>
      <p:pic>
        <p:nvPicPr>
          <p:cNvPr id="1026" name="Picture 2" descr="https://5b0988e595225.cdn.sohucs.com/images/20171124/046a7e82b3154541bc6857e3ac99b93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09800"/>
            <a:ext cx="3768188" cy="246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1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Non-intuitive UIs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01"/>
            <a:ext cx="4227965" cy="350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927" y="1905001"/>
            <a:ext cx="445468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/>
          </p:nvPr>
        </p:nvSpPr>
        <p:spPr>
          <a:xfrm>
            <a:off x="1447800" y="122267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Rules</a:t>
            </a:r>
            <a:endParaRPr lang="zh-CN" altLang="zh-CN" dirty="0" smtClean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07090791"/>
              </p:ext>
            </p:extLst>
          </p:nvPr>
        </p:nvGraphicFramePr>
        <p:xfrm>
          <a:off x="3200400" y="1447800"/>
          <a:ext cx="60198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457200" y="2667000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C000"/>
                </a:solidFill>
                <a:latin typeface="Cambria" panose="02040503050406030204" pitchFamily="18" charset="0"/>
              </a:rPr>
              <a:t>Project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	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%</a:t>
            </a:r>
          </a:p>
          <a:p>
            <a:pPr algn="just"/>
            <a:r>
              <a:rPr lang="zh-CN" altLang="en-US" dirty="0" smtClean="0">
                <a:solidFill>
                  <a:srgbClr val="00B0F0"/>
                </a:solidFill>
                <a:latin typeface="Cambria" panose="02040503050406030204" pitchFamily="18" charset="0"/>
              </a:rPr>
              <a:t>Assignments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0%</a:t>
            </a:r>
            <a:endParaRPr lang="en-US" altLang="zh-CN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zh-CN" dirty="0" smtClean="0">
                <a:solidFill>
                  <a:srgbClr val="00B050"/>
                </a:solidFill>
                <a:latin typeface="Cambria" panose="02040503050406030204" pitchFamily="18" charset="0"/>
              </a:rPr>
              <a:t>Final Exam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		40%</a:t>
            </a:r>
            <a:endParaRPr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P spid="8" grpId="0"/>
      <p:bldP spid="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</a:t>
            </a:r>
            <a:r>
              <a:rPr lang="en-US" altLang="zh-CN" sz="2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Ui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 (?)</a:t>
            </a:r>
            <a:endParaRPr lang="en-US" altLang="zh-CN" sz="2800" b="1" dirty="0">
              <a:solidFill>
                <a:srgbClr val="133984"/>
              </a:solidFill>
              <a:latin typeface="Cambria" panose="02040503050406030204" pitchFamily="18" charset="0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09419"/>
            <a:ext cx="4037778" cy="2053108"/>
          </a:xfrm>
          <a:prstGeom prst="rect">
            <a:avLst/>
          </a:prstGeom>
        </p:spPr>
      </p:pic>
      <p:pic>
        <p:nvPicPr>
          <p:cNvPr id="2050" name="Picture 2" descr="http://hiphotos.baidu.com/feed/pic/item/cdbf6c81800a19d87ac36b653ffa828ba71e468a.jp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22" y="3955174"/>
            <a:ext cx="4036956" cy="244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pic1.zhimg.com/80/v2-be91ffe5b9502b214b053b32bdd3cae8_720w.jpg?source=1940ef5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709419"/>
            <a:ext cx="3248983" cy="46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86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UI (?)</a:t>
            </a:r>
            <a:endParaRPr lang="en-US" altLang="zh-CN" sz="2800" b="1" dirty="0">
              <a:solidFill>
                <a:srgbClr val="133984"/>
              </a:solidFill>
              <a:latin typeface="Cambria" panose="02040503050406030204" pitchFamily="18" charset="0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8554616" cy="43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8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UI</a:t>
            </a:r>
            <a:endParaRPr lang="en-US" altLang="zh-CN" sz="2800" b="1" dirty="0">
              <a:solidFill>
                <a:srgbClr val="133984"/>
              </a:solidFill>
              <a:latin typeface="Cambria" panose="02040503050406030204" pitchFamily="18" charset="0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418360"/>
            <a:ext cx="4381880" cy="26291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828800"/>
            <a:ext cx="2494562" cy="44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0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UI</a:t>
            </a:r>
            <a:r>
              <a:rPr lang="zh-CN" altLang="en-US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 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(?)</a:t>
            </a:r>
            <a:endParaRPr lang="en-US" altLang="zh-CN" sz="2800" b="1" dirty="0">
              <a:solidFill>
                <a:srgbClr val="133984"/>
              </a:solidFill>
              <a:latin typeface="Cambria" panose="02040503050406030204" pitchFamily="18" charset="0"/>
              <a:ea typeface="+mj-ea"/>
              <a:cs typeface="+mj-cs"/>
            </a:endParaRPr>
          </a:p>
        </p:txBody>
      </p:sp>
      <p:pic>
        <p:nvPicPr>
          <p:cNvPr id="3080" name="Picture 8" descr="https://pic3.zhimg.com/80/v2-666b88dccf0202b9bebbe72044dba1be_720w.jpg?source=1940ef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6" y="2514600"/>
            <a:ext cx="472247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pic2.zhimg.com/80/v2-bf953d81d217dc9bd9a92a225fa7e312_720w.jpg?source=1940ef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2514600"/>
            <a:ext cx="3454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5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740795"/>
            <a:ext cx="8534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Shortcut keys and menu selections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F1 should always get you Help in MS Windows.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Different UI paths should have the same F key to execute a feature.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Terminology and naming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Is Find sometimes called Search?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Audience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Consider the success of the UI of the car and ATM.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Placement of buttons such as OK and Cancel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In Mac OS, the OK button is always on the right.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In MS Windows the, the OK button is on the left and Cancel is on the right.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761" y="3124200"/>
            <a:ext cx="1361816" cy="24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3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4098" name="Picture 2" descr="https://gimg2.baidu.com/image_search/src=http%3A%2F%2Fimg.zcool.cn%2Fcommunity%2F01c4095846824ea801219c77cdd012.jpg%40900w_1l_2o_100sh.jpg&amp;refer=http%3A%2F%2Fimg.zcool.cn&amp;app=2002&amp;size=f9999,10000&amp;q=a80&amp;n=0&amp;g=0n&amp;fmt=jpeg?sec=1622858256&amp;t=0e0a00a8e20fa8980229672dbf52128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1" y="1748409"/>
            <a:ext cx="3998849" cy="18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g0.baidu.com/it/u=1736314053,2587368658&amp;fm=26&amp;fmt=auto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130" y="1736217"/>
            <a:ext cx="3340358" cy="188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gimg2.baidu.com/image_search/src=http%3A%2F%2Fimage2.16888.com%2FpicLib%2F57279%2F57293%2F201001181920272.jpg&amp;refer=http%3A%2F%2Fimage2.16888.com&amp;app=2002&amp;size=f9999,10000&amp;q=a80&amp;n=0&amp;g=0n&amp;fmt=jpeg?sec=1622858354&amp;t=a660a1b619115bfae61e9945ad2d05b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03" y="3733800"/>
            <a:ext cx="3773297" cy="28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gimg2.baidu.com/image_search/src=http%3A%2F%2Fimg.mp.itc.cn%2Fupload%2F20161205%2Fa0d72fe799df493ca2a94b070d4e41dc_th.png&amp;refer=http%3A%2F%2Fimg.mp.itc.cn&amp;app=2002&amp;size=f9999,10000&amp;q=a80&amp;n=0&amp;g=0n&amp;fmt=jpeg?sec=1622858433&amp;t=9fbce2dbdc444893e8c0103428c9af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38" y="3828288"/>
            <a:ext cx="3086862" cy="231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84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5122" name="Picture 2" descr="ATM User Interface for Banking Self-Service System - Right 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" y="1758698"/>
            <a:ext cx="4099560" cy="234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n ATM interface of Bank of America showing some of the offered services. | 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54708"/>
            <a:ext cx="3159929" cy="235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TM Design Agency | Kiosk Design Agency | I-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67200"/>
            <a:ext cx="3051048" cy="220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24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1026" name="Picture 2" descr="Good UI design vs. bad UI design: A screenshot of a consistent UI next to an inconsistent U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75" b="11111"/>
          <a:stretch/>
        </p:blipFill>
        <p:spPr bwMode="auto">
          <a:xfrm>
            <a:off x="2133600" y="1716657"/>
            <a:ext cx="4953000" cy="49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2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2050" name="Picture 2" descr="Good UI design vs. bad UI design: A &quot;login&quot; button with a heavy drop shadow next to a &quot;login&quot; button with a subtle drop shadow effec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23" b="26984"/>
          <a:stretch/>
        </p:blipFill>
        <p:spPr bwMode="auto">
          <a:xfrm>
            <a:off x="1143000" y="2743200"/>
            <a:ext cx="6791736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7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3074" name="Picture 2" descr="A comparison between good and bad UI design: A screenshot of an interface showing no distinction between CTA buttons next to a screenshot where the most important CTA button is highlight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92" b="14571"/>
          <a:stretch/>
        </p:blipFill>
        <p:spPr bwMode="auto">
          <a:xfrm>
            <a:off x="1476374" y="1905000"/>
            <a:ext cx="629602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4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822" y="1905000"/>
            <a:ext cx="81579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basic concepts and theories of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2-3:        Principles of Testing</a:t>
            </a: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4-5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: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White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Box Testing</a:t>
            </a:r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6-7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: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Test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Cases &amp; Black Box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Week 8-10:	System Testing </a:t>
            </a:r>
            <a:endParaRPr lang="en-US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4098" name="Picture 2" descr="Two screenshots of user interfaces, one showing a lack of text hierarchy, the other showing good use of text hierarch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23" b="10280"/>
          <a:stretch/>
        </p:blipFill>
        <p:spPr bwMode="auto">
          <a:xfrm>
            <a:off x="2251854" y="1638300"/>
            <a:ext cx="46863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00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5122" name="Picture 2" descr="Two screenshots side by side, the first depicting three inconsistent icons, the second depicting three consistent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23" b="25165"/>
          <a:stretch/>
        </p:blipFill>
        <p:spPr bwMode="auto">
          <a:xfrm>
            <a:off x="2057400" y="1981200"/>
            <a:ext cx="5029200" cy="176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wo screenshots side by side of Lorem Ipsum text: the first is inconsistently aligned, the second is consistently align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8" b="27273"/>
          <a:stretch/>
        </p:blipFill>
        <p:spPr bwMode="auto">
          <a:xfrm>
            <a:off x="2057400" y="4221192"/>
            <a:ext cx="5029200" cy="173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6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6148" name="Picture 4" descr="Two screenshots of user interfaces, the first showing a lack of colour contrast, the second demonstrating good use of colour contrast in UI desig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6" b="12002"/>
          <a:stretch/>
        </p:blipFill>
        <p:spPr bwMode="auto">
          <a:xfrm>
            <a:off x="2057400" y="1905000"/>
            <a:ext cx="52578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2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7170" name="Picture 2" descr="Two screenshots of user forms, the first one is a confusing example with a non-descriptive &quot;error&quot; message, the second is a good example with a descriptive error mess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62" b="15124"/>
          <a:stretch/>
        </p:blipFill>
        <p:spPr bwMode="auto">
          <a:xfrm>
            <a:off x="1476374" y="2209800"/>
            <a:ext cx="62198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3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8194" name="Picture 2" descr="Two screenshots showing too-small touch targets in UI design vs appropriately sized touch targe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92" b="18575"/>
          <a:stretch/>
        </p:blipFill>
        <p:spPr bwMode="auto">
          <a:xfrm>
            <a:off x="1423987" y="2198298"/>
            <a:ext cx="62960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5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smtClean="0">
                <a:latin typeface="Cambria" panose="02040503050406030204" pitchFamily="18" charset="0"/>
              </a:rPr>
              <a:t>Flexible UI</a:t>
            </a:r>
            <a:endParaRPr lang="en-US" altLang="zh-CN" sz="320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Users like choices … but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not too many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MS simple and scientific calculators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Flexible UIs provide: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State jumping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Many alternative ways to achieve the same goal.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State termination and skipping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“If you know your party’s extension enter it at any time”.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Multiple ways to perform I/O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Excel allows many input formats (from keyboard or files) and many output formats (table, graphs, charts).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481" y="1868376"/>
            <a:ext cx="4029075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14" y="1868376"/>
            <a:ext cx="2209524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09255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Comfortable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752600"/>
            <a:ext cx="876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Sounds like a strange notion …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appropriate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Sound effects </a:t>
            </a:r>
            <a:r>
              <a:rPr lang="en-US" altLang="zh-CN" dirty="0" smtClean="0">
                <a:latin typeface="Cambria" panose="02040503050406030204" pitchFamily="18" charset="0"/>
              </a:rPr>
              <a:t>in a computer game? How about a business application?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handle</a:t>
            </a:r>
            <a:r>
              <a:rPr lang="en-US" altLang="zh-CN" dirty="0" smtClean="0"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errors well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If there is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 Undo/Redo</a:t>
            </a:r>
            <a:r>
              <a:rPr lang="en-US" altLang="zh-CN" dirty="0" smtClean="0">
                <a:latin typeface="Cambria" panose="02040503050406030204" pitchFamily="18" charset="0"/>
              </a:rPr>
              <a:t> feature critical operations may fail.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feedback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fast enough </a:t>
            </a:r>
            <a:r>
              <a:rPr lang="en-US" altLang="zh-CN" dirty="0" smtClean="0">
                <a:latin typeface="Cambria" panose="02040503050406030204" pitchFamily="18" charset="0"/>
              </a:rPr>
              <a:t>or too fast?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waiting for cash to come out of the ATM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excessive use cause harm?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</a:t>
            </a:r>
            <a:r>
              <a:rPr lang="en-US" altLang="zh-CN" dirty="0" err="1" smtClean="0">
                <a:latin typeface="Cambria" panose="02040503050406030204" pitchFamily="18" charset="0"/>
              </a:rPr>
              <a:t>Emacs</a:t>
            </a:r>
            <a:r>
              <a:rPr lang="en-US" altLang="zh-CN" dirty="0" smtClean="0">
                <a:latin typeface="Cambria" panose="02040503050406030204" pitchFamily="18" charset="0"/>
              </a:rPr>
              <a:t> hand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7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Correct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050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Marketing differences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there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extra or missing functions</a:t>
            </a:r>
            <a:r>
              <a:rPr lang="en-US" altLang="zh-CN" dirty="0" smtClean="0">
                <a:latin typeface="Cambria" panose="02040503050406030204" pitchFamily="18" charset="0"/>
              </a:rPr>
              <a:t> from what the marketing material states?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Language and spelling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Error messages often have spelling mistakes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Bad media </a:t>
            </a:r>
            <a:r>
              <a:rPr lang="en-US" altLang="zh-CN" dirty="0" smtClean="0">
                <a:latin typeface="Cambria" panose="02040503050406030204" pitchFamily="18" charset="0"/>
              </a:rPr>
              <a:t>(icons, images, sounds, videos) that for with the software UI.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WYSIWYG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does the printed Adobe Acrobat file look like the one on the screen?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6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smtClean="0">
                <a:latin typeface="Cambria" panose="02040503050406030204" pitchFamily="18" charset="0"/>
              </a:rPr>
              <a:t>Useful UI</a:t>
            </a:r>
            <a:endParaRPr lang="en-US" altLang="zh-CN" sz="320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2054180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When testing a UI feature, ask if the feature you see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actually contributes to the software’s value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Many applets have useless features 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E.g., dancing elves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Useless UI features waste time for the user, developer, and tester.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1752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mtClean="0">
                <a:latin typeface="Cambria" panose="02040503050406030204" pitchFamily="18" charset="0"/>
              </a:rPr>
              <a:t>Useful UI</a:t>
            </a:r>
            <a:endParaRPr lang="en-US" altLang="zh-CN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7563"/>
            <a:ext cx="5181600" cy="68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6200" y="228600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Ron Patton</a:t>
            </a:r>
            <a:r>
              <a:rPr lang="zh-CN" altLang="en-US" sz="2400" dirty="0" smtClean="0">
                <a:latin typeface="Cambria" panose="02040503050406030204" pitchFamily="18" charset="0"/>
              </a:rPr>
              <a:t>,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Testing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 (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2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th Edition)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err="1" smtClean="0">
                <a:latin typeface="Cambria" panose="02040503050406030204" pitchFamily="18" charset="0"/>
              </a:rPr>
              <a:t>Glenford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J. </a:t>
            </a:r>
            <a:r>
              <a:rPr lang="en-US" altLang="zh-CN" sz="2400" dirty="0" smtClean="0">
                <a:latin typeface="Cambria" panose="02040503050406030204" pitchFamily="18" charset="0"/>
              </a:rPr>
              <a:t>Myers, 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Art of Software Testing </a:t>
            </a:r>
            <a:r>
              <a:rPr lang="en-US" altLang="zh-CN" sz="2400" b="1" dirty="0">
                <a:latin typeface="Cambria" panose="02040503050406030204" pitchFamily="18" charset="0"/>
              </a:rPr>
              <a:t>(3rd Edition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)</a:t>
            </a:r>
            <a:endParaRPr lang="zh-CN" altLang="en-US" sz="2400" b="1" dirty="0">
              <a:latin typeface="Cambria" panose="02040503050406030204" pitchFamily="18" charset="0"/>
            </a:endParaRPr>
          </a:p>
          <a:p>
            <a:pPr marL="457200" indent="-457200" algn="just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Gerald M. Weinberg,  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Perfect Software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95700" y="1534180"/>
            <a:ext cx="255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References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149195" y="152400"/>
            <a:ext cx="224220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Useful UI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6198" y="3039840"/>
            <a:ext cx="4074392" cy="12759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3290" y="3004890"/>
            <a:ext cx="3953515" cy="1314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2988" y="3011493"/>
            <a:ext cx="4105917" cy="13010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17788" y="2945211"/>
            <a:ext cx="4029717" cy="13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9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149195" y="152400"/>
            <a:ext cx="224220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Useful UI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pic>
        <p:nvPicPr>
          <p:cNvPr id="6146" name="Picture 2" descr="Thomson Introduces 'My Wall' Smart TV Interface to Take On Xiaomi's  PatchWall UI | TelecomTal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62000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76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149195" y="152400"/>
            <a:ext cx="224220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Useful UI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3383539" cy="42720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24000"/>
            <a:ext cx="3309005" cy="43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6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Accessibility Testing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testing for the disabled</a:t>
            </a:r>
            <a:r>
              <a:rPr lang="en-US" altLang="zh-CN" dirty="0" smtClean="0">
                <a:latin typeface="Cambria" panose="02040503050406030204" pitchFamily="18" charset="0"/>
              </a:rPr>
              <a:t>)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1336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Nearly 20% of American have some form of disability according to the 1997 US Census.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 following impairments make using computers especially difficult: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Visual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color blindness, tunnel vision, cataracts.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Hearing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partial or complete deafness.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Motion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injury can make using a keyboard or mouse difficult or impossible.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Cognitive and language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dyslexia or memory problems and using complex UIs</a:t>
            </a:r>
            <a:endParaRPr lang="en-US" altLang="zh-CN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Legal requirements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In the US, three laws apply to developing software with a UI that can be used by the disabled: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The Americans with Disability Act (ADA) has been applied to commercial Internet websites.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Section 508 of the Rehabilitation Act is similar to the ADA and applies to any organization that receives federal funding.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Section 255 of the Telecommunications Act requires all hardware and software that transfers information over the Internet/network/phone line be accessible to people with disabilities.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48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mtClean="0">
                <a:latin typeface="Cambria" panose="02040503050406030204" pitchFamily="18" charset="0"/>
              </a:rPr>
              <a:t>Accessibility features in software</a:t>
            </a:r>
            <a:endParaRPr lang="en-US" altLang="zh-CN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the software being tested does not run on a platform that has specified accessibility features?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Accessibility features will have to be specified, programmed, and tested.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your platform has built in accessibility features your software?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Software only needs to adhere to the platform’s standard for communicating with peripheral devices.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Remember to create test cases specifically to test for accessibility.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Add them to your configuration testing equivalence partitions.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3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Microsoft Windows accessibility features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050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Cambria" panose="02040503050406030204" pitchFamily="18" charset="0"/>
              </a:rPr>
              <a:t>Sticky-keys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Allow Shift, Ctrl, Alt keys to stay in effect until the next key is pressed.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Filter-keys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prevents brief repeated keystrokes from being recognized.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Toggle-keys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plays tomes when Caps Lock, Scroll Lock, or </a:t>
            </a:r>
            <a:r>
              <a:rPr lang="en-US" altLang="zh-CN" sz="2400" dirty="0" err="1" smtClean="0">
                <a:latin typeface="Cambria" panose="02040503050406030204" pitchFamily="18" charset="0"/>
              </a:rPr>
              <a:t>Num</a:t>
            </a:r>
            <a:r>
              <a:rPr lang="en-US" altLang="zh-CN" sz="2400" dirty="0" smtClean="0">
                <a:latin typeface="Cambria" panose="02040503050406030204" pitchFamily="18" charset="0"/>
              </a:rPr>
              <a:t> Lock keyboard modes are enabled.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Sound-sentry</a:t>
            </a:r>
            <a:r>
              <a:rPr lang="en-US" altLang="zh-CN" sz="2400" dirty="0" smtClean="0">
                <a:latin typeface="Cambria" panose="02040503050406030204" pitchFamily="18" charset="0"/>
              </a:rPr>
              <a:t>: creates a visual warning whenever the system generates a sound.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Show-sounds</a:t>
            </a:r>
            <a:r>
              <a:rPr lang="en-US" altLang="zh-CN" sz="2400" dirty="0" smtClean="0">
                <a:latin typeface="Cambria" panose="02040503050406030204" pitchFamily="18" charset="0"/>
              </a:rPr>
              <a:t>: instructs program to display captions for any sounds or speech they make.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65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mtClean="0">
                <a:latin typeface="Cambria" panose="02040503050406030204" pitchFamily="18" charset="0"/>
              </a:rPr>
              <a:t>Microsoft Windows accessibility features (cont’d)</a:t>
            </a:r>
            <a:endParaRPr lang="en-US" altLang="zh-CN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5146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Cambria" panose="02040503050406030204" pitchFamily="18" charset="0"/>
              </a:rPr>
              <a:t>High contrast</a:t>
            </a:r>
            <a:r>
              <a:rPr lang="en-US" altLang="zh-CN" sz="2400" dirty="0" smtClean="0">
                <a:latin typeface="Cambria" panose="02040503050406030204" pitchFamily="18" charset="0"/>
              </a:rPr>
              <a:t>: sets up the screen with colors and fonts designed to be read by the visually impaired. 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Mouse-keys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allows the use of keyboard keys instead of he mouse to navigate.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Serial-keys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sets up a communication port to read in key strokes from an external (non-keyboard) device.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" y="9906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Microsoft’s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accessibility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website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4" name="Picture 5" descr="Accessibility at Microsoft, 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152400"/>
            <a:ext cx="50038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uides by Impairment_ 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438400"/>
            <a:ext cx="33559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53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2192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Apple’s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accessibility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website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4" name="Picture 3" descr="Apple - Accessi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52400"/>
            <a:ext cx="5064125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3" y="2895600"/>
            <a:ext cx="4709293" cy="26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502025" y="162719"/>
            <a:ext cx="4784725" cy="6858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Two Approaches</a:t>
            </a:r>
          </a:p>
        </p:txBody>
      </p:sp>
      <p:sp>
        <p:nvSpPr>
          <p:cNvPr id="352265" name="Rectangle 9"/>
          <p:cNvSpPr>
            <a:spLocks noChangeArrowheads="1"/>
          </p:cNvSpPr>
          <p:nvPr/>
        </p:nvSpPr>
        <p:spPr bwMode="auto">
          <a:xfrm>
            <a:off x="4679950" y="4581525"/>
            <a:ext cx="33845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special-purpose program to simulate the activity of the missing component</a:t>
            </a:r>
            <a:endParaRPr lang="zh-CN" altLang="en-US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352278" name="Group 22"/>
          <p:cNvGrpSpPr>
            <a:grpSpLocks/>
          </p:cNvGrpSpPr>
          <p:nvPr/>
        </p:nvGrpSpPr>
        <p:grpSpPr bwMode="auto">
          <a:xfrm>
            <a:off x="1368425" y="1600200"/>
            <a:ext cx="6175375" cy="3030538"/>
            <a:chOff x="862" y="1008"/>
            <a:chExt cx="3890" cy="1909"/>
          </a:xfrm>
        </p:grpSpPr>
        <p:sp>
          <p:nvSpPr>
            <p:cNvPr id="352261" name="Rectangle 5"/>
            <p:cNvSpPr>
              <a:spLocks noChangeArrowheads="1"/>
            </p:cNvSpPr>
            <p:nvPr/>
          </p:nvSpPr>
          <p:spPr bwMode="auto">
            <a:xfrm>
              <a:off x="975" y="1440"/>
              <a:ext cx="1111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 Driver</a:t>
              </a:r>
              <a:endPara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2262" name="Rectangle 6"/>
            <p:cNvSpPr>
              <a:spLocks noChangeArrowheads="1"/>
            </p:cNvSpPr>
            <p:nvPr/>
          </p:nvSpPr>
          <p:spPr bwMode="auto">
            <a:xfrm>
              <a:off x="862" y="2341"/>
              <a:ext cx="1344" cy="57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Tested Module</a:t>
              </a:r>
            </a:p>
          </p:txBody>
        </p:sp>
        <p:sp>
          <p:nvSpPr>
            <p:cNvPr id="352263" name="Rectangle 7"/>
            <p:cNvSpPr>
              <a:spLocks noChangeArrowheads="1"/>
            </p:cNvSpPr>
            <p:nvPr/>
          </p:nvSpPr>
          <p:spPr bwMode="auto">
            <a:xfrm>
              <a:off x="3216" y="1440"/>
              <a:ext cx="1344" cy="57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Tested Module</a:t>
              </a:r>
            </a:p>
          </p:txBody>
        </p:sp>
        <p:sp>
          <p:nvSpPr>
            <p:cNvPr id="352264" name="Rectangle 8"/>
            <p:cNvSpPr>
              <a:spLocks noChangeArrowheads="1"/>
            </p:cNvSpPr>
            <p:nvPr/>
          </p:nvSpPr>
          <p:spPr bwMode="auto">
            <a:xfrm>
              <a:off x="3402" y="2409"/>
              <a:ext cx="960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 Stub</a:t>
              </a:r>
              <a:endParaRPr lang="zh-CN" altLang="en-US" sz="200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2266" name="Line 10"/>
            <p:cNvSpPr>
              <a:spLocks noChangeShapeType="1"/>
            </p:cNvSpPr>
            <p:nvPr/>
          </p:nvSpPr>
          <p:spPr bwMode="auto">
            <a:xfrm>
              <a:off x="3840" y="100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68" name="Text Box 12"/>
            <p:cNvSpPr txBox="1">
              <a:spLocks noChangeArrowheads="1"/>
            </p:cNvSpPr>
            <p:nvPr/>
          </p:nvSpPr>
          <p:spPr bwMode="auto">
            <a:xfrm>
              <a:off x="3840" y="1056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Running</a:t>
              </a:r>
            </a:p>
          </p:txBody>
        </p:sp>
        <p:sp>
          <p:nvSpPr>
            <p:cNvPr id="352270" name="Line 14"/>
            <p:cNvSpPr>
              <a:spLocks noChangeShapeType="1"/>
            </p:cNvSpPr>
            <p:nvPr/>
          </p:nvSpPr>
          <p:spPr bwMode="auto">
            <a:xfrm>
              <a:off x="3648" y="2016"/>
              <a:ext cx="0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1" name="Line 15"/>
            <p:cNvSpPr>
              <a:spLocks noChangeShapeType="1"/>
            </p:cNvSpPr>
            <p:nvPr/>
          </p:nvSpPr>
          <p:spPr bwMode="auto">
            <a:xfrm flipV="1">
              <a:off x="4128" y="2016"/>
              <a:ext cx="0" cy="3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2" name="Line 16"/>
            <p:cNvSpPr>
              <a:spLocks noChangeShapeType="1"/>
            </p:cNvSpPr>
            <p:nvPr/>
          </p:nvSpPr>
          <p:spPr bwMode="auto">
            <a:xfrm>
              <a:off x="1536" y="100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3" name="Text Box 17"/>
            <p:cNvSpPr txBox="1">
              <a:spLocks noChangeArrowheads="1"/>
            </p:cNvSpPr>
            <p:nvPr/>
          </p:nvSpPr>
          <p:spPr bwMode="auto">
            <a:xfrm>
              <a:off x="1536" y="1056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Running</a:t>
              </a:r>
            </a:p>
          </p:txBody>
        </p:sp>
        <p:sp>
          <p:nvSpPr>
            <p:cNvPr id="352274" name="Line 18"/>
            <p:cNvSpPr>
              <a:spLocks noChangeShapeType="1"/>
            </p:cNvSpPr>
            <p:nvPr/>
          </p:nvSpPr>
          <p:spPr bwMode="auto">
            <a:xfrm>
              <a:off x="1536" y="1872"/>
              <a:ext cx="0" cy="4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5" name="Text Box 19"/>
            <p:cNvSpPr txBox="1">
              <a:spLocks noChangeArrowheads="1"/>
            </p:cNvSpPr>
            <p:nvPr/>
          </p:nvSpPr>
          <p:spPr bwMode="auto">
            <a:xfrm>
              <a:off x="1536" y="2064"/>
              <a:ext cx="67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call</a:t>
              </a:r>
            </a:p>
          </p:txBody>
        </p:sp>
        <p:sp>
          <p:nvSpPr>
            <p:cNvPr id="352276" name="Text Box 20"/>
            <p:cNvSpPr txBox="1">
              <a:spLocks noChangeArrowheads="1"/>
            </p:cNvSpPr>
            <p:nvPr/>
          </p:nvSpPr>
          <p:spPr bwMode="auto">
            <a:xfrm>
              <a:off x="2109" y="1570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=main()</a:t>
              </a:r>
            </a:p>
          </p:txBody>
        </p:sp>
      </p:grpSp>
      <p:sp>
        <p:nvSpPr>
          <p:cNvPr id="352277" name="Text Box 21"/>
          <p:cNvSpPr txBox="1">
            <a:spLocks noChangeArrowheads="1"/>
          </p:cNvSpPr>
          <p:nvPr/>
        </p:nvSpPr>
        <p:spPr bwMode="auto">
          <a:xfrm>
            <a:off x="1727200" y="5388114"/>
            <a:ext cx="5965223" cy="707886"/>
          </a:xfrm>
          <a:prstGeom prst="rect">
            <a:avLst/>
          </a:prstGeom>
          <a:noFill/>
          <a:ln w="38100" cmpd="dbl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Driver</a:t>
            </a:r>
            <a:r>
              <a:rPr lang="en-US" altLang="zh-CN" sz="2000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component that calls component to be tested</a:t>
            </a:r>
          </a:p>
          <a:p>
            <a:r>
              <a:rPr lang="en-US" altLang="zh-CN" sz="2000" b="1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</a:t>
            </a:r>
            <a:r>
              <a:rPr lang="en-US" altLang="zh-CN" sz="2000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component called by component to be tested</a:t>
            </a:r>
          </a:p>
        </p:txBody>
      </p:sp>
    </p:spTree>
    <p:extLst>
      <p:ext uri="{BB962C8B-B14F-4D97-AF65-F5344CB8AC3E}">
        <p14:creationId xmlns:p14="http://schemas.microsoft.com/office/powerpoint/2010/main" val="32929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01899" y="2133600"/>
            <a:ext cx="77724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ctr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400" dirty="0" smtClean="0">
                <a:latin typeface="Cambria" panose="02040503050406030204" pitchFamily="18" charset="0"/>
              </a:rPr>
              <a:t>System Testing </a:t>
            </a:r>
          </a:p>
          <a:p>
            <a:r>
              <a:rPr lang="en-US" altLang="zh-CN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Example: Website Testing</a:t>
            </a:r>
          </a:p>
        </p:txBody>
      </p:sp>
    </p:spTree>
    <p:extLst>
      <p:ext uri="{BB962C8B-B14F-4D97-AF65-F5344CB8AC3E}">
        <p14:creationId xmlns:p14="http://schemas.microsoft.com/office/powerpoint/2010/main" val="80183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20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How to test a website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22098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Easiest way to start is by treating the web site as a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black box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Look at a sample website such as </a:t>
            </a:r>
            <a:r>
              <a:rPr lang="en-US" altLang="zh-CN" dirty="0" smtClean="0">
                <a:latin typeface="Cambria" panose="02040503050406030204" pitchFamily="18" charset="0"/>
                <a:hlinkClick r:id="rId4"/>
              </a:rPr>
              <a:t>www.apple.com</a:t>
            </a:r>
            <a:r>
              <a:rPr lang="en-US" altLang="zh-CN" dirty="0" smtClean="0">
                <a:latin typeface="Cambria" panose="02040503050406030204" pitchFamily="18" charset="0"/>
              </a:rPr>
              <a:t> to get a sense of the scale of such an endeavor.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Treat each page as a state with hyperlinks as state transitions.</a:t>
            </a:r>
          </a:p>
        </p:txBody>
      </p:sp>
    </p:spTree>
    <p:extLst>
      <p:ext uri="{BB962C8B-B14F-4D97-AF65-F5344CB8AC3E}">
        <p14:creationId xmlns:p14="http://schemas.microsoft.com/office/powerpoint/2010/main" val="6859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Website text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Web page text should be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treated like documentation </a:t>
            </a:r>
            <a:r>
              <a:rPr lang="en-US" altLang="zh-CN" sz="2400" dirty="0" smtClean="0">
                <a:latin typeface="Cambria" panose="02040503050406030204" pitchFamily="18" charset="0"/>
              </a:rPr>
              <a:t>and tested using the techniques we described previously.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Check for 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correctness of contact information </a:t>
            </a:r>
            <a:r>
              <a:rPr lang="en-US" altLang="zh-CN" dirty="0" smtClean="0">
                <a:latin typeface="Cambria" panose="02040503050406030204" pitchFamily="18" charset="0"/>
              </a:rPr>
              <a:t>e.g., phone numbers, addresses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correctness of dates and copyright notices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title bar text, bookmark text on browser’s favorites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correctness of the ALT text </a:t>
            </a:r>
            <a:r>
              <a:rPr lang="en-US" altLang="zh-CN" dirty="0" smtClean="0">
                <a:latin typeface="Cambria" panose="02040503050406030204" pitchFamily="18" charset="0"/>
              </a:rPr>
              <a:t>(i.e., mouse over text)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layout issues when browser window is resized</a:t>
            </a:r>
          </a:p>
        </p:txBody>
      </p:sp>
    </p:spTree>
    <p:extLst>
      <p:ext uri="{BB962C8B-B14F-4D97-AF65-F5344CB8AC3E}">
        <p14:creationId xmlns:p14="http://schemas.microsoft.com/office/powerpoint/2010/main" val="302185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Website hyperlinks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8288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Each link should be checked </a:t>
            </a:r>
            <a:r>
              <a:rPr lang="en-US" altLang="zh-CN" sz="2200" dirty="0" smtClean="0">
                <a:latin typeface="Cambria" panose="02040503050406030204" pitchFamily="18" charset="0"/>
              </a:rPr>
              <a:t>to make sure it jumps to the correct destination or website.</a:t>
            </a:r>
          </a:p>
          <a:p>
            <a:pPr eaLnBrk="1" hangingPunct="1">
              <a:lnSpc>
                <a:spcPct val="90000"/>
              </a:lnSpc>
            </a:pPr>
            <a:endParaRPr lang="en-US" altLang="zh-CN" sz="22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Ensure that </a:t>
            </a:r>
            <a:r>
              <a:rPr lang="en-US" altLang="zh-CN" sz="22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hyperlinks are obvious</a:t>
            </a:r>
            <a:r>
              <a:rPr lang="en-US" altLang="zh-CN" sz="2200" dirty="0" smtClean="0">
                <a:latin typeface="Cambria" panose="02040503050406030204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E.g., underlined text, mouse pointer changes</a:t>
            </a:r>
          </a:p>
          <a:p>
            <a:pPr eaLnBrk="1" hangingPunct="1">
              <a:lnSpc>
                <a:spcPct val="90000"/>
              </a:lnSpc>
            </a:pPr>
            <a:endParaRPr lang="en-US" altLang="zh-CN" sz="22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If the link opens an </a:t>
            </a:r>
            <a:r>
              <a:rPr lang="en-US" altLang="zh-CN" sz="22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e-mail message</a:t>
            </a:r>
            <a:r>
              <a:rPr lang="en-US" altLang="zh-CN" sz="2200" dirty="0" smtClean="0">
                <a:latin typeface="Cambria" panose="02040503050406030204" pitchFamily="18" charset="0"/>
              </a:rPr>
              <a:t>, test it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Send an e-mail and verify that you get a response.</a:t>
            </a:r>
          </a:p>
          <a:p>
            <a:pPr eaLnBrk="1" hangingPunct="1">
              <a:lnSpc>
                <a:spcPct val="90000"/>
              </a:lnSpc>
            </a:pPr>
            <a:endParaRPr lang="en-US" altLang="zh-CN" sz="22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Check for </a:t>
            </a:r>
            <a:r>
              <a:rPr lang="en-US" altLang="zh-CN" sz="22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orphan pages</a:t>
            </a:r>
            <a:r>
              <a:rPr lang="en-US" altLang="zh-CN" sz="22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200" dirty="0" smtClean="0">
                <a:latin typeface="Cambria" panose="02040503050406030204" pitchFamily="18" charset="0"/>
              </a:rPr>
              <a:t>that are part of the website but cannot be accesses through a hyperlink.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Someone forgot to create the link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Might be intentional … Google will find it, though</a:t>
            </a:r>
          </a:p>
        </p:txBody>
      </p:sp>
    </p:spTree>
    <p:extLst>
      <p:ext uri="{BB962C8B-B14F-4D97-AF65-F5344CB8AC3E}">
        <p14:creationId xmlns:p14="http://schemas.microsoft.com/office/powerpoint/2010/main" val="360331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Website graphics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0487" y="19812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Do all graphics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load and display </a:t>
            </a:r>
            <a:r>
              <a:rPr lang="en-US" altLang="zh-CN" sz="2400" dirty="0" smtClean="0">
                <a:latin typeface="Cambria" panose="02040503050406030204" pitchFamily="18" charset="0"/>
              </a:rPr>
              <a:t>properly?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Is a graphic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missing or incorrectly </a:t>
            </a:r>
            <a:r>
              <a:rPr lang="en-US" altLang="zh-CN" sz="2400" dirty="0" smtClean="0">
                <a:latin typeface="Cambria" panose="02040503050406030204" pitchFamily="18" charset="0"/>
              </a:rPr>
              <a:t>named?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Does the website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intermix text </a:t>
            </a:r>
            <a:r>
              <a:rPr lang="en-US" altLang="zh-CN" sz="2400" dirty="0" smtClean="0">
                <a:latin typeface="Cambria" panose="02040503050406030204" pitchFamily="18" charset="0"/>
              </a:rPr>
              <a:t>and graphics?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the text wrap around the graphics?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What happens when the browser window is re-sized?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Does the page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load fast enough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there too many graphics?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Did you try to test the website on a dialup connection instead of a high-speed LAN?</a:t>
            </a:r>
          </a:p>
        </p:txBody>
      </p:sp>
    </p:spTree>
    <p:extLst>
      <p:ext uri="{BB962C8B-B14F-4D97-AF65-F5344CB8AC3E}">
        <p14:creationId xmlns:p14="http://schemas.microsoft.com/office/powerpoint/2010/main" val="14426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954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Website forms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Forms are the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text boxes</a:t>
            </a:r>
            <a:r>
              <a:rPr lang="en-US" altLang="zh-CN" sz="2400" dirty="0" smtClean="0">
                <a:latin typeface="Cambria" panose="02040503050406030204" pitchFamily="18" charset="0"/>
              </a:rPr>
              <a:t>,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list boxes</a:t>
            </a:r>
            <a:r>
              <a:rPr lang="en-US" altLang="zh-CN" sz="2400" dirty="0" smtClean="0">
                <a:latin typeface="Cambria" panose="02040503050406030204" pitchFamily="18" charset="0"/>
              </a:rPr>
              <a:t>, and other fields for entering and selecting information on the web page.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Are the form fields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positioned properly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Are the fields the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 size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Do they accept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 data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Do they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reject bad data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Are optional fields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really optional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 favorite entry point for buffer overflow attacks (more on this later).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55962"/>
            <a:ext cx="2819400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61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smtClean="0">
                <a:latin typeface="Cambria" panose="02040503050406030204" pitchFamily="18" charset="0"/>
              </a:rPr>
              <a:t>“Grey-box” testing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534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 mixture of white-box and black-box testing.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You stick to black-box testing primarily and supplement it by taking a peek at the HTML to figure out how the  website works.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For website testing it is worth looking at the HTML code.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It’s there, easy to look at, why not?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Not looking at the HTML code is wasteful, especially since HTML is such a simple language.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HTML is a tagging language for text and graphics.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To create dynamic web content requires that HTML be supplemented by programming code (e.g., Java applets, ActiveX, VBScript, CGI, Perl).</a:t>
            </a:r>
          </a:p>
        </p:txBody>
      </p:sp>
    </p:spTree>
    <p:extLst>
      <p:ext uri="{BB962C8B-B14F-4D97-AF65-F5344CB8AC3E}">
        <p14:creationId xmlns:p14="http://schemas.microsoft.com/office/powerpoint/2010/main" val="22584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smtClean="0">
                <a:latin typeface="Cambria" panose="02040503050406030204" pitchFamily="18" charset="0"/>
              </a:rPr>
              <a:t>White-box testing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133600"/>
            <a:ext cx="8839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make sure you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find the important bugs </a:t>
            </a:r>
            <a:r>
              <a:rPr lang="en-US" altLang="zh-CN" dirty="0" smtClean="0">
                <a:latin typeface="Cambria" panose="02040503050406030204" pitchFamily="18" charset="0"/>
              </a:rPr>
              <a:t>you should have some knowledge of the website’s programming: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Dynamic content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Database-driven web pages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Programmatically created web pages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Server performance and loading and security</a:t>
            </a:r>
          </a:p>
        </p:txBody>
      </p:sp>
    </p:spTree>
    <p:extLst>
      <p:ext uri="{BB962C8B-B14F-4D97-AF65-F5344CB8AC3E}">
        <p14:creationId xmlns:p14="http://schemas.microsoft.com/office/powerpoint/2010/main" val="39604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1336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Dynamic content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371600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Dynamic content is graphics and text that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changes based on certain conditions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E.g., time of day, weather, stock tickers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Client-side programming involve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embedding scripting code</a:t>
            </a:r>
            <a:r>
              <a:rPr lang="en-US" altLang="zh-CN" sz="2400" dirty="0" smtClean="0">
                <a:latin typeface="Cambria" panose="02040503050406030204" pitchFamily="18" charset="0"/>
              </a:rPr>
              <a:t> (e.g., JavaScript) into HTML.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Less efficient if the computations are expensive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Code is local, easy to access for testing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Server-side programming is code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located on  the server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More efficient for intensive calculations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Requires access to the web server to view the code (might be a problem for testing).</a:t>
            </a:r>
          </a:p>
        </p:txBody>
      </p:sp>
    </p:spTree>
    <p:extLst>
      <p:ext uri="{BB962C8B-B14F-4D97-AF65-F5344CB8AC3E}">
        <p14:creationId xmlns:p14="http://schemas.microsoft.com/office/powerpoint/2010/main" val="33108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812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Database-driven web pages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676400"/>
            <a:ext cx="8686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Most E-commerce that show catalogs or inventories are database driven.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E.g., Amazon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Data is pulled from the database, formatted into HTML and sent to the web browser for viewing A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three tier architecture </a:t>
            </a:r>
            <a:r>
              <a:rPr lang="en-US" altLang="zh-CN" sz="2400" dirty="0" smtClean="0">
                <a:latin typeface="Cambria" panose="02040503050406030204" pitchFamily="18" charset="0"/>
              </a:rPr>
              <a:t>is used: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Tier 1: web browsers (presentation)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Tier 2: web page formatter (converts data from Tier 3 to HTML)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Tier 3: database (queried by Tier 2)</a:t>
            </a:r>
          </a:p>
        </p:txBody>
      </p:sp>
    </p:spTree>
    <p:extLst>
      <p:ext uri="{BB962C8B-B14F-4D97-AF65-F5344CB8AC3E}">
        <p14:creationId xmlns:p14="http://schemas.microsoft.com/office/powerpoint/2010/main" val="386846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1001" name="Rectangle 9"/>
          <p:cNvSpPr>
            <a:spLocks noGrp="1" noChangeArrowheads="1"/>
          </p:cNvSpPr>
          <p:nvPr>
            <p:ph type="title"/>
          </p:nvPr>
        </p:nvSpPr>
        <p:spPr>
          <a:xfrm>
            <a:off x="3100388" y="125412"/>
            <a:ext cx="5867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b="1" dirty="0">
                <a:latin typeface="Cambria" panose="02040503050406030204" pitchFamily="18" charset="0"/>
              </a:rPr>
              <a:t>Unit test procedure</a:t>
            </a:r>
          </a:p>
        </p:txBody>
      </p:sp>
      <p:sp>
        <p:nvSpPr>
          <p:cNvPr id="3410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79388" y="5697538"/>
            <a:ext cx="8785225" cy="46831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algn="ctr"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zh-CN" altLang="en-US" sz="2400" b="1" i="1" dirty="0">
                <a:latin typeface="Cambria" panose="02040503050406030204" pitchFamily="18" charset="0"/>
              </a:rPr>
              <a:t>  </a:t>
            </a:r>
            <a:r>
              <a:rPr lang="en-US" altLang="zh-CN" sz="2400" b="1" i="1" dirty="0">
                <a:latin typeface="Cambria" panose="02040503050406030204" pitchFamily="18" charset="0"/>
              </a:rPr>
              <a:t>driver</a:t>
            </a:r>
            <a:r>
              <a:rPr lang="en-US" altLang="zh-CN" sz="2400" i="1" dirty="0">
                <a:latin typeface="Cambria" panose="02040503050406030204" pitchFamily="18" charset="0"/>
              </a:rPr>
              <a:t> and/or </a:t>
            </a:r>
            <a:r>
              <a:rPr lang="en-US" altLang="zh-CN" sz="2400" b="1" i="1" dirty="0">
                <a:latin typeface="Cambria" panose="02040503050406030204" pitchFamily="18" charset="0"/>
              </a:rPr>
              <a:t>stubs </a:t>
            </a:r>
            <a:r>
              <a:rPr lang="en-US" altLang="zh-CN" sz="2400" i="1" dirty="0">
                <a:latin typeface="Cambria" panose="02040503050406030204" pitchFamily="18" charset="0"/>
              </a:rPr>
              <a:t>must be developed for each unit test</a:t>
            </a:r>
          </a:p>
        </p:txBody>
      </p:sp>
      <p:grpSp>
        <p:nvGrpSpPr>
          <p:cNvPr id="341020" name="Group 28"/>
          <p:cNvGrpSpPr>
            <a:grpSpLocks/>
          </p:cNvGrpSpPr>
          <p:nvPr/>
        </p:nvGrpSpPr>
        <p:grpSpPr bwMode="auto">
          <a:xfrm>
            <a:off x="827088" y="1844675"/>
            <a:ext cx="7356475" cy="3683000"/>
            <a:chOff x="240" y="1003"/>
            <a:chExt cx="4634" cy="2320"/>
          </a:xfrm>
        </p:grpSpPr>
        <p:sp>
          <p:nvSpPr>
            <p:cNvPr id="340994" name="Freeform 2"/>
            <p:cNvSpPr>
              <a:spLocks/>
            </p:cNvSpPr>
            <p:nvPr/>
          </p:nvSpPr>
          <p:spPr bwMode="auto">
            <a:xfrm>
              <a:off x="1581" y="1003"/>
              <a:ext cx="2320" cy="1497"/>
            </a:xfrm>
            <a:custGeom>
              <a:avLst/>
              <a:gdLst>
                <a:gd name="T0" fmla="*/ 1760 w 1761"/>
                <a:gd name="T1" fmla="*/ 1553 h 1554"/>
                <a:gd name="T2" fmla="*/ 1760 w 1761"/>
                <a:gd name="T3" fmla="*/ 0 h 1554"/>
                <a:gd name="T4" fmla="*/ 0 w 1761"/>
                <a:gd name="T5" fmla="*/ 0 h 1554"/>
                <a:gd name="T6" fmla="*/ 0 w 1761"/>
                <a:gd name="T7" fmla="*/ 471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1554">
                  <a:moveTo>
                    <a:pt x="1760" y="1553"/>
                  </a:moveTo>
                  <a:lnTo>
                    <a:pt x="1760" y="0"/>
                  </a:lnTo>
                  <a:lnTo>
                    <a:pt x="0" y="0"/>
                  </a:lnTo>
                  <a:lnTo>
                    <a:pt x="0" y="471"/>
                  </a:ln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grpSp>
          <p:nvGrpSpPr>
            <p:cNvPr id="340995" name="Group 3"/>
            <p:cNvGrpSpPr>
              <a:grpSpLocks/>
            </p:cNvGrpSpPr>
            <p:nvPr/>
          </p:nvGrpSpPr>
          <p:grpSpPr bwMode="auto">
            <a:xfrm>
              <a:off x="3152" y="2523"/>
              <a:ext cx="1508" cy="557"/>
              <a:chOff x="2772" y="2381"/>
              <a:chExt cx="1508" cy="557"/>
            </a:xfrm>
          </p:grpSpPr>
          <p:sp>
            <p:nvSpPr>
              <p:cNvPr id="340996" name="Rectangle 4"/>
              <p:cNvSpPr>
                <a:spLocks noChangeArrowheads="1"/>
              </p:cNvSpPr>
              <p:nvPr/>
            </p:nvSpPr>
            <p:spPr bwMode="auto">
              <a:xfrm>
                <a:off x="2772" y="2381"/>
                <a:ext cx="1140" cy="208"/>
              </a:xfrm>
              <a:prstGeom prst="rect">
                <a:avLst/>
              </a:prstGeom>
              <a:solidFill>
                <a:srgbClr val="DC008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7" name="Rectangle 5"/>
              <p:cNvSpPr>
                <a:spLocks noChangeArrowheads="1"/>
              </p:cNvSpPr>
              <p:nvPr/>
            </p:nvSpPr>
            <p:spPr bwMode="auto">
              <a:xfrm>
                <a:off x="2865" y="2472"/>
                <a:ext cx="1140" cy="208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8" name="Rectangle 6"/>
              <p:cNvSpPr>
                <a:spLocks noChangeArrowheads="1"/>
              </p:cNvSpPr>
              <p:nvPr/>
            </p:nvSpPr>
            <p:spPr bwMode="auto">
              <a:xfrm>
                <a:off x="2959" y="2557"/>
                <a:ext cx="1140" cy="20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9" name="Rectangle 7"/>
              <p:cNvSpPr>
                <a:spLocks noChangeArrowheads="1"/>
              </p:cNvSpPr>
              <p:nvPr/>
            </p:nvSpPr>
            <p:spPr bwMode="auto">
              <a:xfrm>
                <a:off x="3050" y="2640"/>
                <a:ext cx="1140" cy="20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1000" name="Rectangle 8"/>
              <p:cNvSpPr>
                <a:spLocks noChangeArrowheads="1"/>
              </p:cNvSpPr>
              <p:nvPr/>
            </p:nvSpPr>
            <p:spPr bwMode="auto">
              <a:xfrm>
                <a:off x="3140" y="2730"/>
                <a:ext cx="1140" cy="208"/>
              </a:xfrm>
              <a:prstGeom prst="rect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0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Test cases</a:t>
                </a:r>
              </a:p>
            </p:txBody>
          </p:sp>
        </p:grpSp>
        <p:sp>
          <p:nvSpPr>
            <p:cNvPr id="341003" name="Rectangle 11"/>
            <p:cNvSpPr>
              <a:spLocks noChangeArrowheads="1"/>
            </p:cNvSpPr>
            <p:nvPr/>
          </p:nvSpPr>
          <p:spPr bwMode="auto">
            <a:xfrm>
              <a:off x="3198" y="1207"/>
              <a:ext cx="1676" cy="1026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interface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local data structures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boundary conditions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independent paths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error-handling paths</a:t>
              </a:r>
            </a:p>
          </p:txBody>
        </p:sp>
        <p:sp>
          <p:nvSpPr>
            <p:cNvPr id="341004" name="Rectangle 12"/>
            <p:cNvSpPr>
              <a:spLocks noChangeArrowheads="1"/>
            </p:cNvSpPr>
            <p:nvPr/>
          </p:nvSpPr>
          <p:spPr bwMode="auto">
            <a:xfrm>
              <a:off x="1236" y="1288"/>
              <a:ext cx="689" cy="331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Driver</a:t>
              </a:r>
            </a:p>
          </p:txBody>
        </p:sp>
        <p:grpSp>
          <p:nvGrpSpPr>
            <p:cNvPr id="341005" name="Group 13"/>
            <p:cNvGrpSpPr>
              <a:grpSpLocks/>
            </p:cNvGrpSpPr>
            <p:nvPr/>
          </p:nvGrpSpPr>
          <p:grpSpPr bwMode="auto">
            <a:xfrm>
              <a:off x="286" y="3058"/>
              <a:ext cx="1472" cy="265"/>
              <a:chOff x="286" y="3058"/>
              <a:chExt cx="1472" cy="265"/>
            </a:xfrm>
          </p:grpSpPr>
          <p:sp>
            <p:nvSpPr>
              <p:cNvPr id="341006" name="Rectangle 14"/>
              <p:cNvSpPr>
                <a:spLocks noChangeArrowheads="1"/>
              </p:cNvSpPr>
              <p:nvPr/>
            </p:nvSpPr>
            <p:spPr bwMode="auto">
              <a:xfrm>
                <a:off x="286" y="3058"/>
                <a:ext cx="491" cy="265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Stub</a:t>
                </a:r>
              </a:p>
            </p:txBody>
          </p:sp>
          <p:sp>
            <p:nvSpPr>
              <p:cNvPr id="341007" name="Rectangle 15"/>
              <p:cNvSpPr>
                <a:spLocks noChangeArrowheads="1"/>
              </p:cNvSpPr>
              <p:nvPr/>
            </p:nvSpPr>
            <p:spPr bwMode="auto">
              <a:xfrm>
                <a:off x="1267" y="3058"/>
                <a:ext cx="491" cy="265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Stub</a:t>
                </a:r>
              </a:p>
            </p:txBody>
          </p:sp>
        </p:grpSp>
        <p:sp>
          <p:nvSpPr>
            <p:cNvPr id="341008" name="Line 16"/>
            <p:cNvSpPr>
              <a:spLocks noChangeShapeType="1"/>
            </p:cNvSpPr>
            <p:nvPr/>
          </p:nvSpPr>
          <p:spPr bwMode="auto">
            <a:xfrm>
              <a:off x="1764" y="1628"/>
              <a:ext cx="453" cy="12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41009" name="Rectangle 17"/>
            <p:cNvSpPr>
              <a:spLocks noChangeArrowheads="1"/>
            </p:cNvSpPr>
            <p:nvPr/>
          </p:nvSpPr>
          <p:spPr bwMode="auto">
            <a:xfrm>
              <a:off x="1919" y="2825"/>
              <a:ext cx="71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Results</a:t>
              </a:r>
            </a:p>
          </p:txBody>
        </p:sp>
        <p:cxnSp>
          <p:nvCxnSpPr>
            <p:cNvPr id="341010" name="AutoShape 18"/>
            <p:cNvCxnSpPr>
              <a:cxnSpLocks noChangeShapeType="1"/>
              <a:stCxn id="341004" idx="2"/>
              <a:endCxn id="341015" idx="0"/>
            </p:cNvCxnSpPr>
            <p:nvPr/>
          </p:nvCxnSpPr>
          <p:spPr bwMode="auto">
            <a:xfrm flipH="1">
              <a:off x="973" y="1619"/>
              <a:ext cx="608" cy="34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1011" name="AutoShape 19"/>
            <p:cNvCxnSpPr>
              <a:cxnSpLocks noChangeShapeType="1"/>
              <a:stCxn id="341015" idx="2"/>
              <a:endCxn id="341006" idx="0"/>
            </p:cNvCxnSpPr>
            <p:nvPr/>
          </p:nvCxnSpPr>
          <p:spPr bwMode="auto">
            <a:xfrm flipH="1">
              <a:off x="532" y="2633"/>
              <a:ext cx="441" cy="4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1012" name="AutoShape 20"/>
            <p:cNvCxnSpPr>
              <a:cxnSpLocks noChangeShapeType="1"/>
              <a:stCxn id="341015" idx="2"/>
              <a:endCxn id="341007" idx="0"/>
            </p:cNvCxnSpPr>
            <p:nvPr/>
          </p:nvCxnSpPr>
          <p:spPr bwMode="auto">
            <a:xfrm>
              <a:off x="973" y="2633"/>
              <a:ext cx="540" cy="4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41014" name="Group 22"/>
            <p:cNvGrpSpPr>
              <a:grpSpLocks/>
            </p:cNvGrpSpPr>
            <p:nvPr/>
          </p:nvGrpSpPr>
          <p:grpSpPr bwMode="auto">
            <a:xfrm>
              <a:off x="240" y="1968"/>
              <a:ext cx="1152" cy="665"/>
              <a:chOff x="576" y="1584"/>
              <a:chExt cx="1024" cy="591"/>
            </a:xfrm>
          </p:grpSpPr>
          <p:sp>
            <p:nvSpPr>
              <p:cNvPr id="341015" name="Rectangle 23"/>
              <p:cNvSpPr>
                <a:spLocks noChangeArrowheads="1"/>
              </p:cNvSpPr>
              <p:nvPr/>
            </p:nvSpPr>
            <p:spPr bwMode="auto">
              <a:xfrm>
                <a:off x="854" y="1584"/>
                <a:ext cx="746" cy="591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rgbClr val="3399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>
                  <a:lnSpc>
                    <a:spcPct val="80000"/>
                  </a:lnSpc>
                </a:pPr>
                <a:r>
                  <a:rPr lang="en-US" altLang="zh-CN" sz="1600" b="1">
                    <a:solidFill>
                      <a:schemeClr val="hlink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Component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altLang="zh-CN" sz="1600" b="1">
                    <a:solidFill>
                      <a:schemeClr val="hlink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to be tested</a:t>
                </a:r>
                <a:endParaRPr lang="en-US" altLang="zh-CN" sz="1600">
                  <a:effectLst/>
                  <a:latin typeface="Cambria" panose="020405030504060302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41016" name="Group 24"/>
              <p:cNvGrpSpPr>
                <a:grpSpLocks/>
              </p:cNvGrpSpPr>
              <p:nvPr/>
            </p:nvGrpSpPr>
            <p:grpSpPr bwMode="auto">
              <a:xfrm>
                <a:off x="576" y="1694"/>
                <a:ext cx="415" cy="370"/>
                <a:chOff x="576" y="1680"/>
                <a:chExt cx="415" cy="370"/>
              </a:xfrm>
            </p:grpSpPr>
            <p:sp>
              <p:nvSpPr>
                <p:cNvPr id="341017" name="Rectangle 25"/>
                <p:cNvSpPr>
                  <a:spLocks noChangeArrowheads="1"/>
                </p:cNvSpPr>
                <p:nvPr/>
              </p:nvSpPr>
              <p:spPr bwMode="auto">
                <a:xfrm>
                  <a:off x="576" y="1680"/>
                  <a:ext cx="415" cy="105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rgbClr val="3399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41018" name="Rectangle 26"/>
                <p:cNvSpPr>
                  <a:spLocks noChangeArrowheads="1"/>
                </p:cNvSpPr>
                <p:nvPr/>
              </p:nvSpPr>
              <p:spPr bwMode="auto">
                <a:xfrm>
                  <a:off x="576" y="1945"/>
                  <a:ext cx="415" cy="105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rgbClr val="3399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38953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09800" y="152400"/>
            <a:ext cx="7086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Programmatically- Created web pages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7526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HTML or code is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generated by a program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E.g., a web designer may drag and drop elements in a layout program, press a button, and get an HTML page. 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Compilers do this all the time, except they translate high-level language code (Java source code) into low-level code that can be executed natively or on a VM (e.g., byte code).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Testing these systems is like testing a compiler …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Automation?  (Selenium) (Video)</a:t>
            </a:r>
          </a:p>
        </p:txBody>
      </p:sp>
    </p:spTree>
    <p:extLst>
      <p:ext uri="{BB962C8B-B14F-4D97-AF65-F5344CB8AC3E}">
        <p14:creationId xmlns:p14="http://schemas.microsoft.com/office/powerpoint/2010/main" val="10384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990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Server performance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loading and security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64542" y="1981200"/>
            <a:ext cx="865085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Popular websites can receive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millions of hits </a:t>
            </a:r>
            <a:r>
              <a:rPr lang="en-US" altLang="zh-CN" sz="2400" dirty="0" smtClean="0">
                <a:latin typeface="Cambria" panose="02040503050406030204" pitchFamily="18" charset="0"/>
              </a:rPr>
              <a:t>per day.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altLang="zh-CN" sz="2000" dirty="0" smtClean="0">
                <a:latin typeface="Cambria" panose="02040503050406030204" pitchFamily="18" charset="0"/>
              </a:rPr>
              <a:t> hits 100 Million Videos per day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Each hit requires a download of data from the website’s server to the browser’s computer.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You need to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simulate millions of connections </a:t>
            </a:r>
            <a:r>
              <a:rPr lang="en-US" altLang="zh-CN" sz="2400" dirty="0" smtClean="0">
                <a:latin typeface="Cambria" panose="02040503050406030204" pitchFamily="18" charset="0"/>
              </a:rPr>
              <a:t>and downloads to test a system for performance and loading.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Security issues include: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Denial of service attacks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Buffer overflow attacks</a:t>
            </a:r>
          </a:p>
        </p:txBody>
      </p:sp>
    </p:spTree>
    <p:extLst>
      <p:ext uri="{BB962C8B-B14F-4D97-AF65-F5344CB8AC3E}">
        <p14:creationId xmlns:p14="http://schemas.microsoft.com/office/powerpoint/2010/main" val="278134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Configuration and compatibility testing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143000"/>
            <a:ext cx="8686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Hardware platform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Mac, PC, PDA, </a:t>
            </a:r>
            <a:r>
              <a:rPr lang="en-US" altLang="zh-CN" sz="2000" dirty="0" err="1" smtClean="0">
                <a:latin typeface="Cambria" panose="02040503050406030204" pitchFamily="18" charset="0"/>
              </a:rPr>
              <a:t>WiFi</a:t>
            </a:r>
            <a:r>
              <a:rPr lang="en-US" altLang="zh-CN" sz="2000" dirty="0" smtClean="0">
                <a:latin typeface="Cambria" panose="02040503050406030204" pitchFamily="18" charset="0"/>
              </a:rPr>
              <a:t> wristwatch?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Browser software version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Firefox 1.0, IE 6.0, Pocket IE, Netscape 7.2, Safari 2.0.4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Browser plug-ins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To play specific types of audio or video files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Browser options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Security options, ALT text, plug-in, pop ups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Video resolution and color depth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640x480, 800x600, 1024x768, 1280x1024, 256 colors, 16 colors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Text size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Small fonts, medium fonts, large fonts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Connection speed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DSL, modems of varying speed.</a:t>
            </a:r>
          </a:p>
        </p:txBody>
      </p:sp>
    </p:spTree>
    <p:extLst>
      <p:ext uri="{BB962C8B-B14F-4D97-AF65-F5344CB8AC3E}">
        <p14:creationId xmlns:p14="http://schemas.microsoft.com/office/powerpoint/2010/main" val="60313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65517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Usability testing: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Jacob Nielsen’s top 10 mistakes in web design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Gratuitous use of bleeding-edge technology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Scrolling text, marquees, and constantly running animations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Long scrolling pages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Non-standard link colors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Outdated information (need website maintenance)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Overly long download times (more than 10 sec to load)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Lack of navigation support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Orphan pages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Complex website addresses (URLs)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Using Frames (just open  another window …)</a:t>
            </a:r>
          </a:p>
        </p:txBody>
      </p:sp>
    </p:spTree>
    <p:extLst>
      <p:ext uri="{BB962C8B-B14F-4D97-AF65-F5344CB8AC3E}">
        <p14:creationId xmlns:p14="http://schemas.microsoft.com/office/powerpoint/2010/main" val="476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Website testing tools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Check out </a:t>
            </a:r>
            <a:r>
              <a:rPr lang="en-US" altLang="zh-CN" sz="2400" dirty="0" smtClean="0">
                <a:latin typeface="Cambria" panose="02040503050406030204" pitchFamily="18" charset="0"/>
                <a:hlinkClick r:id="rId4"/>
              </a:rPr>
              <a:t>www.netmechanic.com</a:t>
            </a: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Website testing is very labor-intensive.</a:t>
            </a:r>
          </a:p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Tools that automatically check websites for: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Browser compatibility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Performance problems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Broken hyperlinks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HTML standard adherence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Spelling on text</a:t>
            </a:r>
          </a:p>
        </p:txBody>
      </p:sp>
    </p:spTree>
    <p:extLst>
      <p:ext uri="{BB962C8B-B14F-4D97-AF65-F5344CB8AC3E}">
        <p14:creationId xmlns:p14="http://schemas.microsoft.com/office/powerpoint/2010/main" val="768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61358" y="1058173"/>
            <a:ext cx="7772400" cy="58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Web applications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263" y="1708435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Website - requests are navigational requests. </a:t>
            </a:r>
          </a:p>
          <a:p>
            <a:pPr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Web Application - requests can affect the state of the business logic on the server.</a:t>
            </a:r>
            <a:br>
              <a:rPr lang="en-US" altLang="zh-CN" sz="2000" dirty="0" smtClean="0">
                <a:latin typeface="Cambria" panose="02040503050406030204" pitchFamily="18" charset="0"/>
              </a:rPr>
            </a:br>
            <a:r>
              <a:rPr lang="en-US" altLang="zh-CN" sz="2000" dirty="0" smtClean="0">
                <a:latin typeface="Cambria" panose="02040503050406030204" pitchFamily="18" charset="0"/>
              </a:rPr>
              <a:t/>
            </a:r>
            <a:br>
              <a:rPr lang="en-US" altLang="zh-CN" sz="2000" dirty="0" smtClean="0">
                <a:latin typeface="Cambria" panose="02040503050406030204" pitchFamily="18" charset="0"/>
              </a:rPr>
            </a:br>
            <a:endParaRPr lang="en-US" altLang="zh-CN" sz="20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81025" y="3076575"/>
            <a:ext cx="1328738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Client</a:t>
            </a:r>
          </a:p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Browser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0025" y="3060700"/>
            <a:ext cx="1328738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Web </a:t>
            </a:r>
            <a:br>
              <a:rPr lang="en-US" altLang="zh-CN" sz="1800" b="1">
                <a:latin typeface="Cambria" panose="02040503050406030204" pitchFamily="18" charset="0"/>
              </a:rPr>
            </a:br>
            <a:r>
              <a:rPr lang="en-US" altLang="zh-CN" sz="1800" b="1">
                <a:latin typeface="Cambria" panose="02040503050406030204" pitchFamily="18" charset="0"/>
              </a:rPr>
              <a:t>Server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929188" y="3046413"/>
            <a:ext cx="1458912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Scripts and</a:t>
            </a:r>
            <a:br>
              <a:rPr lang="en-US" altLang="zh-CN" sz="1800" b="1">
                <a:latin typeface="Cambria" panose="02040503050406030204" pitchFamily="18" charset="0"/>
              </a:rPr>
            </a:br>
            <a:r>
              <a:rPr lang="en-US" altLang="zh-CN" sz="1800" b="1">
                <a:latin typeface="Cambria" panose="02040503050406030204" pitchFamily="18" charset="0"/>
              </a:rPr>
              <a:t>Application </a:t>
            </a:r>
          </a:p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Server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253288" y="3028950"/>
            <a:ext cx="1328737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Database </a:t>
            </a:r>
          </a:p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Server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1350" y="3322638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075113" y="3306763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6400800" y="3305175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rot="10800000">
            <a:off x="6413500" y="3786188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rot="10800000">
            <a:off x="4071938" y="3743325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rot="10800000">
            <a:off x="1885950" y="3743325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22288" y="4272576"/>
            <a:ext cx="8218487" cy="228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A: Request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B: Request for page generation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C: SQL </a:t>
            </a:r>
            <a:r>
              <a:rPr lang="en-US" altLang="zh-CN" sz="1800" b="1" dirty="0" smtClean="0">
                <a:latin typeface="Cambria" panose="02040503050406030204" pitchFamily="18" charset="0"/>
              </a:rPr>
              <a:t>command</a:t>
            </a:r>
            <a:endParaRPr lang="en-US" altLang="zh-CN" sz="1800" b="1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D: Result set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E: Dynamically generated page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F: Response (dynamic | static page)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109788" y="2998788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281488" y="2971800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654800" y="2971800"/>
            <a:ext cx="3794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694488" y="3787775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D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387850" y="3751263"/>
            <a:ext cx="3794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E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2151063" y="3770313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15001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85862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Web application failures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2176462"/>
            <a:ext cx="8839200" cy="407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 smtClean="0">
                <a:latin typeface="Cambria" panose="02040503050406030204" pitchFamily="18" charset="0"/>
              </a:rPr>
              <a:t>	A 2003 study by the Business Internet Group of San Francisco found that:</a:t>
            </a:r>
            <a:br>
              <a:rPr lang="en-US" altLang="zh-CN" sz="2400" dirty="0" smtClean="0">
                <a:latin typeface="Cambria" panose="02040503050406030204" pitchFamily="18" charset="0"/>
              </a:rPr>
            </a:br>
            <a:endParaRPr lang="en-US" altLang="zh-CN" sz="2400" dirty="0" smtClean="0">
              <a:latin typeface="Cambria" panose="020405030504060302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72% (29/40) leading e-commerce sites, and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68% (28/41) government sites contained Web application failures </a:t>
            </a:r>
          </a:p>
          <a:p>
            <a:pPr lvl="2" eaLnBrk="1" hangingPunct="1">
              <a:lnSpc>
                <a:spcPct val="90000"/>
              </a:lnSpc>
            </a:pPr>
            <a:endParaRPr lang="en-US" altLang="zh-CN" sz="1800" dirty="0" smtClean="0">
              <a:latin typeface="Cambria" panose="02040503050406030204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25 “technical errors”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1600" dirty="0" smtClean="0">
                <a:latin typeface="Cambria" panose="02040503050406030204" pitchFamily="18" charset="0"/>
              </a:rPr>
              <a:t>E.g., page not found, multiple attempts to subscribe to a service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3 data errors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1600" dirty="0" smtClean="0">
                <a:latin typeface="Cambria" panose="02040503050406030204" pitchFamily="18" charset="0"/>
              </a:rPr>
              <a:t>E.g., page without text, wrong page returned</a:t>
            </a:r>
          </a:p>
        </p:txBody>
      </p:sp>
    </p:spTree>
    <p:extLst>
      <p:ext uri="{BB962C8B-B14F-4D97-AF65-F5344CB8AC3E}">
        <p14:creationId xmlns:p14="http://schemas.microsoft.com/office/powerpoint/2010/main" val="18719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What type of bugs?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 </a:t>
            </a:r>
            <a:r>
              <a:rPr lang="en-US" altLang="zh-CN" sz="2000" dirty="0" smtClean="0">
                <a:latin typeface="Cambria" panose="02040503050406030204" pitchFamily="18" charset="0"/>
              </a:rPr>
              <a:t>Study by </a:t>
            </a:r>
            <a:r>
              <a:rPr lang="en-US" altLang="zh-CN" sz="2000" dirty="0" err="1" smtClean="0">
                <a:latin typeface="Cambria" panose="02040503050406030204" pitchFamily="18" charset="0"/>
              </a:rPr>
              <a:t>Kallepalli</a:t>
            </a:r>
            <a:r>
              <a:rPr lang="en-US" altLang="zh-CN" sz="2000" dirty="0" smtClean="0">
                <a:latin typeface="Cambria" panose="02040503050406030204" pitchFamily="18" charset="0"/>
              </a:rPr>
              <a:t> and Tian [IEEE TSE].</a:t>
            </a:r>
            <a:endParaRPr lang="en-US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286000"/>
            <a:ext cx="8610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Analyzed the logs of the Web pages of Southern Methodist University for usage and failure information.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Looked at data from 26 consecutive days.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Total number of “hits” 762,971 (~30,000 hits/day)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 “hit” is registered for each Web page if one of the following happens: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The HTML file corresponding to a page is requested.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Any graphics within the HTML page is requested.</a:t>
            </a:r>
          </a:p>
        </p:txBody>
      </p:sp>
    </p:spTree>
    <p:extLst>
      <p:ext uri="{BB962C8B-B14F-4D97-AF65-F5344CB8AC3E}">
        <p14:creationId xmlns:p14="http://schemas.microsoft.com/office/powerpoint/2010/main" val="15333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86200" y="152400"/>
            <a:ext cx="4343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Bug types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74882"/>
              </p:ext>
            </p:extLst>
          </p:nvPr>
        </p:nvGraphicFramePr>
        <p:xfrm>
          <a:off x="6493525" y="1295400"/>
          <a:ext cx="1050275" cy="5181597"/>
        </p:xfrm>
        <a:graphic>
          <a:graphicData uri="http://schemas.openxmlformats.org/drawingml/2006/table">
            <a:tbl>
              <a:tblPr/>
              <a:tblGrid>
                <a:gridCol w="105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2079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28631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0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0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384713"/>
              </p:ext>
            </p:extLst>
          </p:nvPr>
        </p:nvGraphicFramePr>
        <p:xfrm>
          <a:off x="609601" y="1354348"/>
          <a:ext cx="5869548" cy="5164348"/>
        </p:xfrm>
        <a:graphic>
          <a:graphicData uri="http://schemas.openxmlformats.org/drawingml/2006/table">
            <a:tbl>
              <a:tblPr/>
              <a:tblGrid>
                <a:gridCol w="4833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Permission denied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No such file or directory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Stale NFS handle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Client denied by server configuration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File does not exist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Invalid method in request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Invalid URL in request connection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Mod_mime_magic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Request failed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Script not found or unable to start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Connection reset by peer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9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About the bugs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“Permission denied”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Unauthorized access to restricted resources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Is this a bug? </a:t>
            </a:r>
          </a:p>
          <a:p>
            <a:pPr eaLnBrk="1" hangingPunct="1"/>
            <a:endParaRPr lang="en-US" altLang="zh-CN" dirty="0" smtClean="0">
              <a:latin typeface="Cambria" panose="02040503050406030204" pitchFamily="18" charset="0"/>
            </a:endParaRP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“File does not exist”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Wrongfully denied access to restricted or unrestricted resources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e.g., wrong file access code</a:t>
            </a:r>
          </a:p>
        </p:txBody>
      </p:sp>
    </p:spTree>
    <p:extLst>
      <p:ext uri="{BB962C8B-B14F-4D97-AF65-F5344CB8AC3E}">
        <p14:creationId xmlns:p14="http://schemas.microsoft.com/office/powerpoint/2010/main" val="418362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1001" name="Rectangle 9"/>
          <p:cNvSpPr>
            <a:spLocks noGrp="1" noChangeArrowheads="1"/>
          </p:cNvSpPr>
          <p:nvPr>
            <p:ph type="title"/>
          </p:nvPr>
        </p:nvSpPr>
        <p:spPr>
          <a:xfrm>
            <a:off x="3100388" y="125412"/>
            <a:ext cx="5867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b="1" dirty="0">
                <a:latin typeface="Cambria" panose="02040503050406030204" pitchFamily="18" charset="0"/>
              </a:rPr>
              <a:t>Unit test procedure</a:t>
            </a:r>
          </a:p>
        </p:txBody>
      </p:sp>
      <p:sp>
        <p:nvSpPr>
          <p:cNvPr id="3410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92657" y="990600"/>
            <a:ext cx="6096000" cy="3733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marL="0" indent="0">
              <a:buClr>
                <a:srgbClr val="FF00FF"/>
              </a:buClr>
              <a:buNone/>
            </a:pPr>
            <a:r>
              <a:rPr lang="en-US" altLang="zh-CN" sz="1600" b="1" dirty="0">
                <a:latin typeface="Cambria" panose="02040503050406030204" pitchFamily="18" charset="0"/>
              </a:rPr>
              <a:t>public class </a:t>
            </a:r>
            <a:r>
              <a:rPr lang="en-US" altLang="zh-CN" sz="1600" b="1" dirty="0" err="1" smtClean="0">
                <a:latin typeface="Cambria" panose="02040503050406030204" pitchFamily="18" charset="0"/>
              </a:rPr>
              <a:t>unittest</a:t>
            </a:r>
            <a:r>
              <a:rPr lang="en-US" altLang="zh-CN" sz="1600" b="1" dirty="0" smtClean="0">
                <a:latin typeface="Cambria" panose="02040503050406030204" pitchFamily="18" charset="0"/>
              </a:rPr>
              <a:t>{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Test driver    </a:t>
            </a:r>
            <a:endParaRPr lang="en-US" altLang="zh-CN" sz="1400" b="1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>
                <a:latin typeface="Cambria" panose="02040503050406030204" pitchFamily="18" charset="0"/>
              </a:rPr>
              <a:t>static void main(String[] </a:t>
            </a:r>
            <a:r>
              <a:rPr lang="en-US" altLang="zh-CN" sz="1400" b="1" dirty="0" err="1">
                <a:latin typeface="Cambria" panose="02040503050406030204" pitchFamily="18" charset="0"/>
              </a:rPr>
              <a:t>args</a:t>
            </a:r>
            <a:r>
              <a:rPr lang="en-US" altLang="zh-CN" sz="1400" b="1" dirty="0">
                <a:latin typeface="Cambria" panose="02040503050406030204" pitchFamily="18" charset="0"/>
              </a:rPr>
              <a:t>) {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unittest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</a:rPr>
              <a:t>d = new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unittest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d.Add</a:t>
            </a:r>
            <a:r>
              <a:rPr lang="en-US" altLang="zh-CN" sz="1400" b="1" dirty="0">
                <a:latin typeface="Cambria" panose="02040503050406030204" pitchFamily="18" charset="0"/>
              </a:rPr>
              <a:t>();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}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My module    </a:t>
            </a:r>
            <a:endParaRPr lang="en-US" altLang="zh-CN" sz="1400" b="1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Add() {    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</a:rPr>
              <a:t>output=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this.Stub1</a:t>
            </a:r>
            <a:r>
              <a:rPr lang="en-US" altLang="zh-CN" sz="1400" b="1" dirty="0">
                <a:latin typeface="Cambria" panose="02040503050406030204" pitchFamily="18" charset="0"/>
              </a:rPr>
              <a:t>() + 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this.Stub2</a:t>
            </a:r>
            <a:r>
              <a:rPr lang="en-US" altLang="zh-CN" sz="1400" b="1" dirty="0">
                <a:latin typeface="Cambria" panose="02040503050406030204" pitchFamily="18" charset="0"/>
              </a:rPr>
              <a:t>();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("My module: return value is "+output+"\n");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return </a:t>
            </a:r>
            <a:r>
              <a:rPr lang="en-US" altLang="zh-CN" sz="1400" b="1" dirty="0">
                <a:latin typeface="Cambria" panose="02040503050406030204" pitchFamily="18" charset="0"/>
              </a:rPr>
              <a:t>output;     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}    </a:t>
            </a:r>
          </a:p>
        </p:txBody>
      </p:sp>
      <p:sp>
        <p:nvSpPr>
          <p:cNvPr id="28" name="Rectangle 10"/>
          <p:cNvSpPr txBox="1">
            <a:spLocks noChangeArrowheads="1"/>
          </p:cNvSpPr>
          <p:nvPr/>
        </p:nvSpPr>
        <p:spPr bwMode="auto">
          <a:xfrm>
            <a:off x="4114800" y="4132053"/>
            <a:ext cx="5715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2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Stub1</a:t>
            </a: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Stub1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() {        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output=3;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("Stub 1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Stub2</a:t>
            </a: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Stub2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() {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output=7;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("Stub 2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}</a:t>
            </a:r>
            <a:endParaRPr lang="en-US" altLang="zh-CN" sz="16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65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4853" name="Group 37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161653366"/>
              </p:ext>
            </p:extLst>
          </p:nvPr>
        </p:nvGraphicFramePr>
        <p:xfrm>
          <a:off x="838200" y="1671636"/>
          <a:ext cx="6846888" cy="4348164"/>
        </p:xfrm>
        <a:graphic>
          <a:graphicData uri="http://schemas.openxmlformats.org/drawingml/2006/table">
            <a:tbl>
              <a:tblPr/>
              <a:tblGrid>
                <a:gridCol w="6026150">
                  <a:extLst>
                    <a:ext uri="{9D8B030D-6E8A-4147-A177-3AD203B41FA5}">
                      <a16:colId xmlns:a16="http://schemas.microsoft.com/office/drawing/2014/main" val="3734383259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2316542006"/>
                    </a:ext>
                  </a:extLst>
                </a:gridCol>
              </a:tblGrid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Microsoft's web application stress tool                           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46914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Cyrona's OpenSTA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27770"/>
                  </a:ext>
                </a:extLst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Quest Software's benchmark factory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63963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Empirix's E-Test Suite 6.0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6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166561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RadView's WebLoad 5.0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539629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IBM Rational Robot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097981"/>
                  </a:ext>
                </a:extLst>
              </a:tr>
              <a:tr h="496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HP Mercury LoadRunner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625479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Compuware's QA Load 4.7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730402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Segue Software's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SilkPerformer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5.0</a:t>
                      </a:r>
                      <a:endParaRPr kumimoji="0" lang="en-US" altLang="zh-CN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10+ </a:t>
                      </a:r>
                      <a:endParaRPr kumimoji="0" lang="en-US" altLang="zh-CN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279842"/>
                  </a:ext>
                </a:extLst>
              </a:tr>
            </a:tbl>
          </a:graphicData>
        </a:graphic>
      </p:graphicFrame>
      <p:sp>
        <p:nvSpPr>
          <p:cNvPr id="674850" name="Rectangle 34"/>
          <p:cNvSpPr>
            <a:spLocks noChangeArrowheads="1"/>
          </p:cNvSpPr>
          <p:nvPr/>
        </p:nvSpPr>
        <p:spPr bwMode="auto">
          <a:xfrm>
            <a:off x="2590800" y="304800"/>
            <a:ext cx="6440546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spcAft>
                <a:spcPct val="5000"/>
              </a:spcAft>
            </a:pPr>
            <a:r>
              <a:rPr lang="en-US" altLang="zh-CN" sz="3200" b="1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Load Testing </a:t>
            </a:r>
            <a:r>
              <a:rPr lang="en-US" altLang="zh-CN" sz="3200" b="1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Tools </a:t>
            </a:r>
            <a:r>
              <a:rPr lang="en-US" altLang="zh-CN" sz="2000" b="1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(From Abraham Jacob)</a:t>
            </a:r>
            <a:endParaRPr lang="zh-CN" altLang="en-US" sz="2000" b="1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674851" name="AutoShape 35"/>
          <p:cNvSpPr>
            <a:spLocks noChangeArrowheads="1"/>
          </p:cNvSpPr>
          <p:nvPr/>
        </p:nvSpPr>
        <p:spPr bwMode="auto">
          <a:xfrm>
            <a:off x="8153400" y="1824036"/>
            <a:ext cx="304800" cy="3609975"/>
          </a:xfrm>
          <a:prstGeom prst="downArrow">
            <a:avLst>
              <a:gd name="adj1" fmla="val 50000"/>
              <a:gd name="adj2" fmla="val 2960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674852" name="Text Box 36"/>
          <p:cNvSpPr txBox="1">
            <a:spLocks noChangeArrowheads="1"/>
          </p:cNvSpPr>
          <p:nvPr/>
        </p:nvSpPr>
        <p:spPr bwMode="auto">
          <a:xfrm>
            <a:off x="7999413" y="5610224"/>
            <a:ext cx="992187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  <a:spcAft>
                <a:spcPct val="5000"/>
              </a:spcAft>
            </a:pPr>
            <a:r>
              <a:rPr lang="en-US" altLang="zh-CN" b="0" u="sng">
                <a:latin typeface="Cambria" panose="02040503050406030204" pitchFamily="18" charset="0"/>
                <a:ea typeface="宋体" panose="02010600030101010101" pitchFamily="2" charset="-122"/>
              </a:rPr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39959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4" name="Rectangle 24"/>
          <p:cNvSpPr>
            <a:spLocks noChangeArrowheads="1"/>
          </p:cNvSpPr>
          <p:nvPr/>
        </p:nvSpPr>
        <p:spPr bwMode="auto">
          <a:xfrm>
            <a:off x="3352800" y="277496"/>
            <a:ext cx="6477000" cy="5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spcAft>
                <a:spcPct val="5000"/>
              </a:spcAft>
            </a:pPr>
            <a:r>
              <a:rPr lang="en-US" altLang="zh-CN" sz="3200" b="1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Test Tools </a:t>
            </a:r>
            <a:endParaRPr lang="zh-CN" altLang="en-US" sz="3200" b="1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86196"/>
            <a:ext cx="2915563" cy="2601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939" y="990600"/>
            <a:ext cx="4216840" cy="2711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11" y="3687336"/>
            <a:ext cx="2353033" cy="28339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300" y="3744727"/>
            <a:ext cx="4251479" cy="27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3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494088" y="126575"/>
            <a:ext cx="5327650" cy="81915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b="1" dirty="0">
                <a:latin typeface="Cambria" panose="02040503050406030204" pitchFamily="18" charset="0"/>
              </a:rPr>
              <a:t>Integration Testing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449388"/>
            <a:ext cx="5845175" cy="330200"/>
          </a:xfrm>
          <a:solidFill>
            <a:srgbClr val="FFFF99"/>
          </a:solidFill>
          <a:ln w="28575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0487" tIns="44450" rIns="90487" bIns="44450" anchor="ctr"/>
          <a:lstStyle/>
          <a:p>
            <a:pPr algn="ctr">
              <a:spcBef>
                <a:spcPts val="2400"/>
              </a:spcBef>
              <a:buClr>
                <a:srgbClr val="FF00FF"/>
              </a:buClr>
              <a:buSzPct val="120000"/>
              <a:buFont typeface="Zapf Dingbats" charset="2"/>
              <a:buNone/>
            </a:pPr>
            <a:r>
              <a:rPr lang="en-US" altLang="zh-CN" sz="1600" b="1">
                <a:solidFill>
                  <a:schemeClr val="folHlink"/>
                </a:solidFill>
                <a:latin typeface="Cambria" panose="02040503050406030204" pitchFamily="18" charset="0"/>
              </a:rPr>
              <a:t>If components all work individually, why more testing?</a:t>
            </a:r>
          </a:p>
        </p:txBody>
      </p:sp>
      <p:sp>
        <p:nvSpPr>
          <p:cNvPr id="342024" name="Rectangle 8"/>
          <p:cNvSpPr>
            <a:spLocks noChangeArrowheads="1"/>
          </p:cNvSpPr>
          <p:nvPr/>
        </p:nvSpPr>
        <p:spPr bwMode="auto">
          <a:xfrm>
            <a:off x="576263" y="2057400"/>
            <a:ext cx="7924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43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2400"/>
              </a:spcBef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Interaction errors cannot be uncovered by unit testing!</a:t>
            </a:r>
          </a:p>
          <a:p>
            <a:pPr lvl="1" algn="ctr" eaLnBrk="1" hangingPunct="1">
              <a:spcBef>
                <a:spcPts val="300"/>
              </a:spcBef>
              <a:buClr>
                <a:srgbClr val="FF00FF"/>
              </a:buClr>
              <a:buSzPct val="120000"/>
              <a:buFont typeface="Zapf Dingbats" charset="2"/>
              <a:buNone/>
            </a:pPr>
            <a:r>
              <a:rPr lang="en-US" altLang="zh-CN" sz="2000" dirty="0">
                <a:solidFill>
                  <a:srgbClr val="001999"/>
                </a:solidFill>
                <a:effectLst/>
                <a:latin typeface="Cambria" panose="02040503050406030204" pitchFamily="18" charset="0"/>
              </a:rPr>
              <a:t>(e.g., interface misuse, interface misunderstanding, timing errors)</a:t>
            </a:r>
            <a:endParaRPr lang="en-US" altLang="zh-CN" sz="2000" b="1" dirty="0">
              <a:effectLst/>
              <a:latin typeface="Cambria" panose="02040503050406030204" pitchFamily="18" charset="0"/>
            </a:endParaRPr>
          </a:p>
        </p:txBody>
      </p:sp>
      <p:sp>
        <p:nvSpPr>
          <p:cNvPr id="342025" name="Rectangle 9"/>
          <p:cNvSpPr>
            <a:spLocks noChangeArrowheads="1"/>
          </p:cNvSpPr>
          <p:nvPr/>
        </p:nvSpPr>
        <p:spPr bwMode="auto">
          <a:xfrm>
            <a:off x="900113" y="2992438"/>
            <a:ext cx="5257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2400"/>
              </a:spcBef>
              <a:buFont typeface="Zapf Dingbats" charset="2"/>
              <a:buChar char="l"/>
            </a:pPr>
            <a:r>
              <a:rPr lang="en-US" altLang="zh-CN" sz="2400" b="1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Integration approaches</a:t>
            </a:r>
            <a:endParaRPr lang="en-US" altLang="zh-CN" sz="2400" b="1" dirty="0">
              <a:solidFill>
                <a:srgbClr val="133984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342028" name="Group 12"/>
          <p:cNvGrpSpPr>
            <a:grpSpLocks/>
          </p:cNvGrpSpPr>
          <p:nvPr/>
        </p:nvGrpSpPr>
        <p:grpSpPr bwMode="auto">
          <a:xfrm>
            <a:off x="1619250" y="3495675"/>
            <a:ext cx="5211763" cy="2571750"/>
            <a:chOff x="912" y="2016"/>
            <a:chExt cx="3850" cy="1968"/>
          </a:xfrm>
        </p:grpSpPr>
        <p:sp>
          <p:nvSpPr>
            <p:cNvPr id="342020" name="AutoShape 4"/>
            <p:cNvSpPr>
              <a:spLocks noChangeArrowheads="1"/>
            </p:cNvSpPr>
            <p:nvPr/>
          </p:nvSpPr>
          <p:spPr bwMode="auto">
            <a:xfrm>
              <a:off x="912" y="2016"/>
              <a:ext cx="1566" cy="1889"/>
            </a:xfrm>
            <a:prstGeom prst="roundRect">
              <a:avLst>
                <a:gd name="adj" fmla="val 12495"/>
              </a:avLst>
            </a:prstGeom>
            <a:solidFill>
              <a:srgbClr val="CCFFCC"/>
            </a:solidFill>
            <a:ln w="12700">
              <a:solidFill>
                <a:srgbClr val="8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Big Bang!!</a:t>
              </a:r>
            </a:p>
          </p:txBody>
        </p:sp>
        <p:sp>
          <p:nvSpPr>
            <p:cNvPr id="342021" name="AutoShape 5"/>
            <p:cNvSpPr>
              <a:spLocks noChangeArrowheads="1"/>
            </p:cNvSpPr>
            <p:nvPr/>
          </p:nvSpPr>
          <p:spPr bwMode="auto">
            <a:xfrm>
              <a:off x="3340" y="2720"/>
              <a:ext cx="1422" cy="560"/>
            </a:xfrm>
            <a:prstGeom prst="roundRect">
              <a:avLst>
                <a:gd name="adj" fmla="val 12495"/>
              </a:avLst>
            </a:prstGeom>
            <a:solidFill>
              <a:srgbClr val="99CCFF"/>
            </a:solidFill>
            <a:ln w="127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20000"/>
                </a:lnSpc>
              </a:pPr>
              <a:endParaRPr lang="zh-CN" altLang="en-US" sz="20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Incremental</a:t>
              </a: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“builds”</a:t>
              </a:r>
            </a:p>
          </p:txBody>
        </p:sp>
        <p:sp>
          <p:nvSpPr>
            <p:cNvPr id="342022" name="AutoShape 6"/>
            <p:cNvSpPr>
              <a:spLocks noChangeArrowheads="1"/>
            </p:cNvSpPr>
            <p:nvPr/>
          </p:nvSpPr>
          <p:spPr bwMode="auto">
            <a:xfrm>
              <a:off x="3340" y="2016"/>
              <a:ext cx="1422" cy="560"/>
            </a:xfrm>
            <a:prstGeom prst="roundRect">
              <a:avLst>
                <a:gd name="adj" fmla="val 12495"/>
              </a:avLst>
            </a:prstGeom>
            <a:solidFill>
              <a:srgbClr val="FFFF99"/>
            </a:solidFill>
            <a:ln w="127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20000"/>
                </a:lnSpc>
              </a:pPr>
              <a:endParaRPr lang="zh-CN" altLang="en-US" sz="20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6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Incremental</a:t>
              </a:r>
            </a:p>
            <a:p>
              <a:pPr algn="ctr">
                <a:lnSpc>
                  <a:spcPct val="6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construction</a:t>
              </a:r>
            </a:p>
            <a:p>
              <a:pPr algn="ctr">
                <a:lnSpc>
                  <a:spcPct val="6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strategy</a:t>
              </a:r>
            </a:p>
          </p:txBody>
        </p:sp>
        <p:sp>
          <p:nvSpPr>
            <p:cNvPr id="342023" name="AutoShape 7"/>
            <p:cNvSpPr>
              <a:spLocks noChangeArrowheads="1"/>
            </p:cNvSpPr>
            <p:nvPr/>
          </p:nvSpPr>
          <p:spPr bwMode="auto">
            <a:xfrm>
              <a:off x="3340" y="3424"/>
              <a:ext cx="1422" cy="560"/>
            </a:xfrm>
            <a:prstGeom prst="roundRect">
              <a:avLst>
                <a:gd name="adj" fmla="val 12495"/>
              </a:avLst>
            </a:prstGeom>
            <a:solidFill>
              <a:srgbClr val="C0C0C0"/>
            </a:solidFill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20000"/>
                </a:lnSpc>
              </a:pPr>
              <a:endParaRPr lang="zh-CN" altLang="en-US" sz="20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Regression</a:t>
              </a: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testing</a:t>
              </a:r>
            </a:p>
          </p:txBody>
        </p:sp>
        <p:sp>
          <p:nvSpPr>
            <p:cNvPr id="342026" name="Text Box 10"/>
            <p:cNvSpPr txBox="1">
              <a:spLocks noChangeArrowheads="1"/>
            </p:cNvSpPr>
            <p:nvPr/>
          </p:nvSpPr>
          <p:spPr bwMode="auto">
            <a:xfrm>
              <a:off x="2493" y="2821"/>
              <a:ext cx="834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B30019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Versus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634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9" grpId="0" animBg="1" autoUpdateAnimBg="0"/>
      <p:bldP spid="342024" grpId="0" autoUpdateAnimBg="0"/>
      <p:bldP spid="342025" grpId="0" autoUpdateAnimBg="0"/>
    </p:bld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16574</TotalTime>
  <Words>3327</Words>
  <Application>Microsoft Office PowerPoint</Application>
  <PresentationFormat>全屏显示(4:3)</PresentationFormat>
  <Paragraphs>697</Paragraphs>
  <Slides>82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0" baseType="lpstr">
      <vt:lpstr>ＭＳ Ｐゴシック</vt:lpstr>
      <vt:lpstr>Zapf Dingbats</vt:lpstr>
      <vt:lpstr>黑体</vt:lpstr>
      <vt:lpstr>华文新魏</vt:lpstr>
      <vt:lpstr>宋体</vt:lpstr>
      <vt:lpstr>Arial</vt:lpstr>
      <vt:lpstr>Cambria</vt:lpstr>
      <vt:lpstr>1_自定义设计方案</vt:lpstr>
      <vt:lpstr>Software Quality Assurance and Testing Technology</vt:lpstr>
      <vt:lpstr>Rules</vt:lpstr>
      <vt:lpstr>Rules</vt:lpstr>
      <vt:lpstr>How</vt:lpstr>
      <vt:lpstr>How</vt:lpstr>
      <vt:lpstr>Two Approaches</vt:lpstr>
      <vt:lpstr>Unit test procedure</vt:lpstr>
      <vt:lpstr>Unit test procedure</vt:lpstr>
      <vt:lpstr>Integration Testing</vt:lpstr>
      <vt:lpstr>Unit Tests vs Integration Tests</vt:lpstr>
      <vt:lpstr>Bottom-up Testing vs Top-down Testing</vt:lpstr>
      <vt:lpstr>Bottom-up Integration</vt:lpstr>
      <vt:lpstr>Pros &amp; cons</vt:lpstr>
      <vt:lpstr>Bottom-up Testing vs Top-down Testing</vt:lpstr>
      <vt:lpstr>Top-down integration</vt:lpstr>
      <vt:lpstr>Pros &amp; cons</vt:lpstr>
      <vt:lpstr>Modified Top-down integration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PowerPoint 演示文稿</vt:lpstr>
      <vt:lpstr>PowerPoint 演示文稿</vt:lpstr>
      <vt:lpstr>PowerPoint 演示文稿</vt:lpstr>
      <vt:lpstr>PowerPoint 演示文稿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PowerPoint 演示文稿</vt:lpstr>
      <vt:lpstr>PowerPoint 演示文稿</vt:lpstr>
      <vt:lpstr>PowerPoint 演示文稿</vt:lpstr>
      <vt:lpstr>System Testing</vt:lpstr>
      <vt:lpstr>PowerPoint 演示文稿</vt:lpstr>
      <vt:lpstr>System Testing</vt:lpstr>
      <vt:lpstr>System Testing</vt:lpstr>
      <vt:lpstr>System Testing</vt:lpstr>
      <vt:lpstr>System Testing</vt:lpstr>
      <vt:lpstr>System Testing</vt:lpstr>
      <vt:lpstr>PowerPoint 演示文稿</vt:lpstr>
      <vt:lpstr>System Testing</vt:lpstr>
      <vt:lpstr>PowerPoint 演示文稿</vt:lpstr>
      <vt:lpstr>PowerPoint 演示文稿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webuser</cp:lastModifiedBy>
  <cp:revision>2707</cp:revision>
  <cp:lastPrinted>1601-01-01T00:00:00Z</cp:lastPrinted>
  <dcterms:created xsi:type="dcterms:W3CDTF">1601-01-01T00:00:00Z</dcterms:created>
  <dcterms:modified xsi:type="dcterms:W3CDTF">2022-10-19T02:19:54Z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